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3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3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theme/theme2.xml" ContentType="application/vnd.openxmlformats-officedocument.theme+xml"/>
  <Override PartName="/ppt/theme/themeOverride1.xml" ContentType="application/vnd.openxmlformats-officedocument.themeOverride+xml"/>
  <Override PartName="/ppt/theme/theme1.xml" ContentType="application/vnd.openxmlformats-officedocument.theme+xml"/>
  <Override PartName="/ppt/notesMasters/notesMaster1.xml" ContentType="application/vnd.openxmlformats-officedocument.presentationml.notesMaster+xml"/>
  <Override PartName="/ppt/commentAuthors.xml" ContentType="application/vnd.openxmlformats-officedocument.presentationml.commentAuthors+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36" r:id="rId2"/>
    <p:sldId id="338" r:id="rId3"/>
    <p:sldId id="339" r:id="rId4"/>
    <p:sldId id="341"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2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OJ MONDAL" initials="M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5166"/>
    <a:srgbClr val="6BA42C"/>
    <a:srgbClr val="1B2911"/>
    <a:srgbClr val="6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1758" autoAdjust="0"/>
  </p:normalViewPr>
  <p:slideViewPr>
    <p:cSldViewPr snapToGrid="0">
      <p:cViewPr varScale="1">
        <p:scale>
          <a:sx n="85" d="100"/>
          <a:sy n="85" d="100"/>
        </p:scale>
        <p:origin x="590" y="-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2.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6BCC7-4F84-4BFB-9268-43DEC66B426E}" type="datetimeFigureOut">
              <a:rPr lang="en-IN" smtClean="0"/>
              <a:t>06-10-2020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E51545-E5F9-428B-8428-78C7032FC971}" type="slidenum">
              <a:rPr lang="en-IN" smtClean="0"/>
              <a:t>‹#›</a:t>
            </a:fld>
            <a:endParaRPr lang="en-IN"/>
          </a:p>
        </p:txBody>
      </p:sp>
    </p:spTree>
    <p:extLst>
      <p:ext uri="{BB962C8B-B14F-4D97-AF65-F5344CB8AC3E}">
        <p14:creationId xmlns:p14="http://schemas.microsoft.com/office/powerpoint/2010/main" val="315636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83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695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761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157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Do you have a diverse set of skills on your team ideally including product/technology, customer/sales skills, people management skills, entrepreneurial spirit (i.e., fearless &amp; able to operate in ambiguity), general problem solver, business skills (especially from an entrepreneurial environment)? </a:t>
            </a:r>
            <a:endParaRPr/>
          </a:p>
          <a:p>
            <a:pPr marL="0" lvl="0" indent="0" algn="l" rtl="0">
              <a:spcBef>
                <a:spcPts val="0"/>
              </a:spcBef>
              <a:spcAft>
                <a:spcPts val="0"/>
              </a:spcAft>
              <a:buNone/>
            </a:pPr>
            <a:endParaRPr/>
          </a:p>
        </p:txBody>
      </p:sp>
      <p:sp>
        <p:nvSpPr>
          <p:cNvPr id="170" name="Google Shape;17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1566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27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634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dirty="0"/>
              <a:t>An effective team is composed of people who collectively bring all such critical competencies to the effort. Any weak or missing competencies jeopardize the team goal. The key action is to understand the missing competency and identify talent and induct in the team so as to fill that gap. </a:t>
            </a:r>
            <a:r>
              <a:rPr lang="en-US" sz="1200" dirty="0" err="1"/>
              <a:t>Unflapple</a:t>
            </a:r>
            <a:r>
              <a:rPr lang="en-US" sz="1200" dirty="0"/>
              <a:t> – calm under crisis</a:t>
            </a:r>
            <a:endParaRPr dirty="0"/>
          </a:p>
          <a:p>
            <a:pPr marL="0" lvl="0" indent="0" algn="l" rtl="0">
              <a:spcBef>
                <a:spcPts val="0"/>
              </a:spcBef>
              <a:spcAft>
                <a:spcPts val="0"/>
              </a:spcAft>
              <a:buNone/>
            </a:pPr>
            <a:endParaRPr dirty="0"/>
          </a:p>
        </p:txBody>
      </p:sp>
      <p:sp>
        <p:nvSpPr>
          <p:cNvPr id="189" name="Google Shape;18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859391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262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0706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25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509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 a sense that everyone’s opinion matters. Delegate, empower, and have clear goal, mission, vision. </a:t>
            </a:r>
            <a:endParaRPr/>
          </a:p>
        </p:txBody>
      </p:sp>
      <p:sp>
        <p:nvSpPr>
          <p:cNvPr id="221" name="Google Shape;22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147249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4db2b4686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4db2b46863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 a sense that everyone’s opinion matters. Delegate, empower, and have clear goal, mission, vision. </a:t>
            </a:r>
            <a:endParaRPr/>
          </a:p>
        </p:txBody>
      </p:sp>
      <p:sp>
        <p:nvSpPr>
          <p:cNvPr id="228" name="Google Shape;228;g4db2b46863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601451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644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6559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183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28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604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6615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089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116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38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Pair programming</a:t>
            </a:r>
            <a:r>
              <a:rPr lang="en-US" sz="1200" b="0" i="0">
                <a:solidFill>
                  <a:schemeClr val="dk1"/>
                </a:solidFill>
                <a:latin typeface="Calibri"/>
                <a:ea typeface="Calibri"/>
                <a:cs typeface="Calibri"/>
                <a:sym typeface="Calibri"/>
              </a:rPr>
              <a:t> is an agile software development technique in which two </a:t>
            </a:r>
            <a:r>
              <a:rPr lang="en-US" sz="1200" b="1" i="0">
                <a:solidFill>
                  <a:schemeClr val="dk1"/>
                </a:solidFill>
                <a:latin typeface="Calibri"/>
                <a:ea typeface="Calibri"/>
                <a:cs typeface="Calibri"/>
                <a:sym typeface="Calibri"/>
              </a:rPr>
              <a:t>programmers</a:t>
            </a:r>
            <a:r>
              <a:rPr lang="en-US" sz="1200" b="0" i="0">
                <a:solidFill>
                  <a:schemeClr val="dk1"/>
                </a:solidFill>
                <a:latin typeface="Calibri"/>
                <a:ea typeface="Calibri"/>
                <a:cs typeface="Calibri"/>
                <a:sym typeface="Calibri"/>
              </a:rPr>
              <a:t> work together at one workstation. One, the driver, writes code while the other, the observer or navigator, reviews each line of code as it is typed in. The two </a:t>
            </a:r>
            <a:r>
              <a:rPr lang="en-US" sz="1200" b="1" i="0">
                <a:solidFill>
                  <a:schemeClr val="dk1"/>
                </a:solidFill>
                <a:latin typeface="Calibri"/>
                <a:ea typeface="Calibri"/>
                <a:cs typeface="Calibri"/>
                <a:sym typeface="Calibri"/>
              </a:rPr>
              <a:t>programmers</a:t>
            </a:r>
            <a:r>
              <a:rPr lang="en-US" sz="1200" b="0" i="0">
                <a:solidFill>
                  <a:schemeClr val="dk1"/>
                </a:solidFill>
                <a:latin typeface="Calibri"/>
                <a:ea typeface="Calibri"/>
                <a:cs typeface="Calibri"/>
                <a:sym typeface="Calibri"/>
              </a:rPr>
              <a:t> switch roles frequently.</a:t>
            </a:r>
            <a:endParaRPr/>
          </a:p>
        </p:txBody>
      </p:sp>
      <p:sp>
        <p:nvSpPr>
          <p:cNvPr id="289" name="Google Shape;28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112451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78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90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6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6743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747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07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2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984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9376F5E-5F84-418E-BCD7-89C9C5811443}" type="datetime1">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8E4CCF-6A24-4C4D-965E-23C514A29736}" type="datetime1">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B27940-97EE-4B6B-9A5E-D25BAD174B54}" type="datetime1">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5">
                    <a:lumMod val="50000"/>
                  </a:schemeClr>
                </a:solidFill>
              </a:defRPr>
            </a:lvl1pPr>
            <a:lvl2pPr>
              <a:defRPr>
                <a:solidFill>
                  <a:schemeClr val="accent5">
                    <a:lumMod val="50000"/>
                  </a:schemeClr>
                </a:solidFill>
              </a:defRPr>
            </a:lvl2pPr>
            <a:lvl3pPr>
              <a:defRPr>
                <a:solidFill>
                  <a:schemeClr val="accent5">
                    <a:lumMod val="50000"/>
                  </a:schemeClr>
                </a:solidFill>
              </a:defRPr>
            </a:lvl3pPr>
            <a:lvl4pPr>
              <a:defRPr>
                <a:solidFill>
                  <a:schemeClr val="accent5">
                    <a:lumMod val="50000"/>
                  </a:schemeClr>
                </a:solidFill>
              </a:defRPr>
            </a:lvl4pPr>
            <a:lvl5pPr>
              <a:defRPr>
                <a:solidFill>
                  <a:schemeClr val="accent5">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F369EB-41F6-45BD-B821-29D50736F9CD}" type="datetime1">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6B4CB-D78F-4D9F-B292-071233E4CA37}" type="datetime1">
              <a:rPr lang="en-US" smtClean="0"/>
              <a:t>10/6/2020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136205-35F2-47CC-A914-CD52C0116410}" type="datetime1">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073D0F-0B5A-43A7-881C-7455E9AF0863}" type="datetime1">
              <a:rPr lang="en-US" smtClean="0"/>
              <a:t>10/6/2020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26E802-C3D6-4941-900D-8A8BC3E869EB}" type="datetime1">
              <a:rPr lang="en-US" smtClean="0"/>
              <a:t>10/6/2020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3FADF0-3384-459D-966A-059387854394}" type="datetime1">
              <a:rPr lang="en-US" smtClean="0"/>
              <a:t>10/6/2020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BE6AAF-9221-43F0-AC16-071FC341D887}" type="datetime1">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5AB27-BD57-4243-A4CB-F7FA55C7CE35}" type="datetime1">
              <a:rPr lang="en-US" smtClean="0"/>
              <a:t>10/6/2020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74000">
              <a:schemeClr val="accent1">
                <a:lumMod val="20000"/>
                <a:lumOff val="80000"/>
              </a:schemeClr>
            </a:gs>
            <a:gs pos="83000">
              <a:schemeClr val="accent5">
                <a:lumMod val="20000"/>
                <a:lumOff val="80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9DF4F-A020-42EF-B06C-1E70555B3DCC}" type="datetime1">
              <a:rPr lang="en-US" smtClean="0"/>
              <a:t>10/6/2020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
        <p:nvSpPr>
          <p:cNvPr id="7" name="Rectangle 6"/>
          <p:cNvSpPr/>
          <p:nvPr userDrawn="1"/>
        </p:nvSpPr>
        <p:spPr>
          <a:xfrm>
            <a:off x="-1" y="6721475"/>
            <a:ext cx="12192001" cy="163909"/>
          </a:xfrm>
          <a:prstGeom prst="rect">
            <a:avLst/>
          </a:prstGeom>
          <a:solidFill>
            <a:schemeClr val="tx2">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t>© </a:t>
            </a:r>
            <a:r>
              <a:rPr lang="en-US" sz="1400" i="1" dirty="0" err="1" smtClean="0"/>
              <a:t>Manoj</a:t>
            </a:r>
            <a:r>
              <a:rPr lang="en-US" sz="1400" i="1" dirty="0" smtClean="0"/>
              <a:t> Kumar </a:t>
            </a:r>
            <a:r>
              <a:rPr lang="en-US" sz="1400" i="1" dirty="0" err="1" smtClean="0"/>
              <a:t>Mondal</a:t>
            </a:r>
            <a:r>
              <a:rPr lang="en-US" sz="1400" i="1" dirty="0" smtClean="0"/>
              <a:t>, </a:t>
            </a:r>
            <a:r>
              <a:rPr lang="en-US" sz="1400" i="1" dirty="0" err="1" smtClean="0"/>
              <a:t>RMSoEE</a:t>
            </a:r>
            <a:endParaRPr lang="en-US" sz="1400" i="1" dirty="0"/>
          </a:p>
        </p:txBody>
      </p:sp>
      <p:pic>
        <p:nvPicPr>
          <p:cNvPr id="8" name="Picture 4"/>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b="28421"/>
          <a:stretch/>
        </p:blipFill>
        <p:spPr bwMode="auto">
          <a:xfrm>
            <a:off x="-42025" y="-99392"/>
            <a:ext cx="12234025" cy="353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userDrawn="1"/>
        </p:nvCxnSpPr>
        <p:spPr>
          <a:xfrm flipV="1">
            <a:off x="-15730" y="224287"/>
            <a:ext cx="12196228" cy="51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b="1" kern="1200">
          <a:solidFill>
            <a:srgbClr val="00206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5">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fastcompany.com/person/bernd-schon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nsplash.com/s/photos/team?utm_source=unsplash&amp;utm_medium=referral&amp;utm_content=creditCopyText" TargetMode="External"/><Relationship Id="rId2" Type="http://schemas.openxmlformats.org/officeDocument/2006/relationships/hyperlink" Target="https://unsplash.com/@quinoal?utm_source=unsplash&amp;utm_medium=referral&amp;utm_content=creditCopyText" TargetMode="Externa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entrepreneur.com/author/dharmesh-shah"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hyperlink" Target="https://unsplash.com/@runehaugseng?utm_source=unsplash&amp;utm_medium=referral&amp;utm_content=creditCopyText"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unsplash.com/s/photos/missouri-rafting?utm_source=unsplash&amp;utm_medium=referral&amp;utm_content=creditCopyTex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unsplash.com/s/photos/trophy?utm_source=unsplash&amp;utm_medium=referral&amp;utm_content=creditCopyText" TargetMode="External"/><Relationship Id="rId5" Type="http://schemas.openxmlformats.org/officeDocument/2006/relationships/hyperlink" Target="https://unsplash.com/@villxsmil?utm_source=unsplash&amp;utm_medium=referral&amp;utm_content=creditCopyText"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1257" y="5646737"/>
            <a:ext cx="11092543" cy="1074738"/>
          </a:xfrm>
        </p:spPr>
        <p:txBody>
          <a:bodyPr>
            <a:normAutofit/>
          </a:bodyPr>
          <a:lstStyle/>
          <a:p>
            <a:r>
              <a:rPr lang="en-US" sz="4400" dirty="0" smtClean="0">
                <a:solidFill>
                  <a:srgbClr val="002060"/>
                </a:solidFill>
                <a:latin typeface="Georgia" panose="02040502050405020303" pitchFamily="18" charset="0"/>
              </a:rPr>
              <a:t>Foundations of Entrepreneurship</a:t>
            </a:r>
            <a:endParaRPr lang="en-IN" sz="4400" dirty="0">
              <a:solidFill>
                <a:srgbClr val="002060"/>
              </a:solidFill>
              <a:latin typeface="Georgia" panose="02040502050405020303" pitchFamily="18" charset="0"/>
            </a:endParaRPr>
          </a:p>
        </p:txBody>
      </p:sp>
      <p:sp>
        <p:nvSpPr>
          <p:cNvPr id="3" name="Subtitle 2"/>
          <p:cNvSpPr>
            <a:spLocks noGrp="1"/>
          </p:cNvSpPr>
          <p:nvPr>
            <p:ph type="subTitle" idx="1"/>
          </p:nvPr>
        </p:nvSpPr>
        <p:spPr>
          <a:xfrm>
            <a:off x="0" y="373820"/>
            <a:ext cx="12192000" cy="588962"/>
          </a:xfrm>
          <a:solidFill>
            <a:srgbClr val="1B2911">
              <a:alpha val="52941"/>
            </a:srgbClr>
          </a:solidFill>
        </p:spPr>
        <p:txBody>
          <a:bodyPr>
            <a:normAutofit/>
          </a:bodyPr>
          <a:lstStyle/>
          <a:p>
            <a:r>
              <a:rPr lang="en-US" sz="3200" b="1" dirty="0" smtClean="0">
                <a:solidFill>
                  <a:schemeClr val="bg1"/>
                </a:solidFill>
              </a:rPr>
              <a:t>Founding Team and Early Recruits</a:t>
            </a:r>
            <a:endParaRPr lang="en-IN" sz="3200" dirty="0">
              <a:solidFill>
                <a:schemeClr val="bg1"/>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pPr/>
              <a:t>1</a:t>
            </a:fld>
            <a:endParaRPr lang="en-US"/>
          </a:p>
        </p:txBody>
      </p:sp>
      <p:pic>
        <p:nvPicPr>
          <p:cNvPr id="6" name="Picture 2" descr="Meeting, Business, Brainstorming, Brainst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649" y="821831"/>
            <a:ext cx="7723758" cy="560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141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28625" y="512956"/>
            <a:ext cx="11353800" cy="923295"/>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rPr>
              <a:t>Life as a CEO Can Be Very Lonely</a:t>
            </a:r>
            <a:endParaRPr dirty="0">
              <a:latin typeface="Calibri" panose="020F0502020204030204" pitchFamily="34" charset="0"/>
              <a:ea typeface="Georgia"/>
              <a:cs typeface="Calibri" panose="020F0502020204030204" pitchFamily="34" charset="0"/>
            </a:endParaRPr>
          </a:p>
        </p:txBody>
      </p:sp>
      <p:sp>
        <p:nvSpPr>
          <p:cNvPr id="138" name="Google Shape;138;p21"/>
          <p:cNvSpPr txBox="1">
            <a:spLocks noGrp="1"/>
          </p:cNvSpPr>
          <p:nvPr>
            <p:ph type="body" idx="1"/>
          </p:nvPr>
        </p:nvSpPr>
        <p:spPr>
          <a:xfrm>
            <a:off x="144967" y="1349299"/>
            <a:ext cx="9255512" cy="4579222"/>
          </a:xfrm>
          <a:prstGeom prst="rect">
            <a:avLst/>
          </a:prstGeom>
          <a:solidFill>
            <a:srgbClr val="FEEF94">
              <a:alpha val="35000"/>
            </a:srgbClr>
          </a:solidFill>
          <a:ln w="9525" cap="flat" cmpd="sng">
            <a:noFill/>
            <a:prstDash val="solid"/>
            <a:miter lim="800000"/>
            <a:headEnd type="none" w="sm" len="sm"/>
            <a:tailEnd type="none" w="sm" len="sm"/>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US" sz="2590" b="1" dirty="0">
                <a:solidFill>
                  <a:schemeClr val="dk1"/>
                </a:solidFill>
              </a:rPr>
              <a:t>Your journey as a founder is likely to be harder than you envision as the worst-case-scenario.</a:t>
            </a:r>
            <a:endParaRPr b="1" dirty="0"/>
          </a:p>
          <a:p>
            <a:pPr marL="228600" lvl="0" indent="-228600" algn="l" rtl="0">
              <a:lnSpc>
                <a:spcPct val="80000"/>
              </a:lnSpc>
              <a:spcBef>
                <a:spcPts val="1000"/>
              </a:spcBef>
              <a:spcAft>
                <a:spcPts val="0"/>
              </a:spcAft>
              <a:buClr>
                <a:schemeClr val="dk1"/>
              </a:buClr>
              <a:buSzPts val="2590"/>
              <a:buChar char="•"/>
            </a:pPr>
            <a:r>
              <a:rPr lang="en-US" sz="2590" b="1" dirty="0">
                <a:solidFill>
                  <a:schemeClr val="dk1"/>
                </a:solidFill>
                <a:latin typeface="Calibri"/>
                <a:ea typeface="Calibri"/>
                <a:cs typeface="Calibri"/>
                <a:sym typeface="Calibri"/>
              </a:rPr>
              <a:t>Your hard skills, resilience, vision, passion, and courage can take you so far. </a:t>
            </a:r>
          </a:p>
          <a:p>
            <a:pPr marL="228600" lvl="0" indent="-228600" algn="l" rtl="0">
              <a:lnSpc>
                <a:spcPct val="80000"/>
              </a:lnSpc>
              <a:spcBef>
                <a:spcPts val="1000"/>
              </a:spcBef>
              <a:spcAft>
                <a:spcPts val="0"/>
              </a:spcAft>
              <a:buClr>
                <a:schemeClr val="dk1"/>
              </a:buClr>
              <a:buSzPts val="2590"/>
              <a:buChar char="•"/>
            </a:pPr>
            <a:r>
              <a:rPr lang="en-US" sz="2590" b="1" dirty="0">
                <a:solidFill>
                  <a:schemeClr val="dk1"/>
                </a:solidFill>
                <a:latin typeface="Calibri"/>
                <a:ea typeface="Calibri"/>
                <a:cs typeface="Calibri"/>
                <a:sym typeface="Calibri"/>
              </a:rPr>
              <a:t>While these are prerequisite to create new venture, complementary skills of co-founders are real ammunitions for success. </a:t>
            </a:r>
            <a:endParaRPr b="1" dirty="0"/>
          </a:p>
          <a:p>
            <a:pPr marL="228600" lvl="0" indent="-228600" algn="l" rtl="0">
              <a:lnSpc>
                <a:spcPct val="80000"/>
              </a:lnSpc>
              <a:spcBef>
                <a:spcPts val="1000"/>
              </a:spcBef>
              <a:spcAft>
                <a:spcPts val="0"/>
              </a:spcAft>
              <a:buClr>
                <a:srgbClr val="1F3864"/>
              </a:buClr>
              <a:buSzPts val="2590"/>
              <a:buChar char="•"/>
            </a:pPr>
            <a:r>
              <a:rPr lang="en-US" sz="2590" b="1" dirty="0">
                <a:solidFill>
                  <a:srgbClr val="1F3864"/>
                </a:solidFill>
                <a:latin typeface="Calibri"/>
                <a:ea typeface="Calibri"/>
                <a:cs typeface="Calibri"/>
                <a:sym typeface="Calibri"/>
              </a:rPr>
              <a:t>Steve Jobs, Larry Page and Elon Musk</a:t>
            </a:r>
            <a:r>
              <a:rPr lang="en-US" sz="2590" b="1" dirty="0">
                <a:solidFill>
                  <a:schemeClr val="dk1"/>
                </a:solidFill>
              </a:rPr>
              <a:t> — have achieved greatness by investing in building well balanced teams early on and sustained all the way.</a:t>
            </a:r>
            <a:endParaRPr b="1" dirty="0"/>
          </a:p>
          <a:p>
            <a:pPr marL="228600" lvl="0" indent="-228600" algn="l" rtl="0">
              <a:lnSpc>
                <a:spcPct val="80000"/>
              </a:lnSpc>
              <a:spcBef>
                <a:spcPts val="1000"/>
              </a:spcBef>
              <a:spcAft>
                <a:spcPts val="0"/>
              </a:spcAft>
              <a:buClr>
                <a:schemeClr val="dk1"/>
              </a:buClr>
              <a:buSzPts val="2590"/>
              <a:buChar char="•"/>
            </a:pPr>
            <a:r>
              <a:rPr lang="en-US" sz="2590" b="1" dirty="0">
                <a:solidFill>
                  <a:srgbClr val="1F3864"/>
                </a:solidFill>
              </a:rPr>
              <a:t>Thomas Alva Edison </a:t>
            </a:r>
            <a:r>
              <a:rPr lang="en-US" sz="2590" b="1" dirty="0">
                <a:solidFill>
                  <a:schemeClr val="dk1"/>
                </a:solidFill>
              </a:rPr>
              <a:t>had attributed his 2332 granted patents and commercialization to different teams spearheading different innovation initiatives. </a:t>
            </a:r>
            <a:endParaRPr sz="2590" b="1" dirty="0"/>
          </a:p>
        </p:txBody>
      </p:sp>
      <p:pic>
        <p:nvPicPr>
          <p:cNvPr id="2" name="Picture 1"/>
          <p:cNvPicPr>
            <a:picLocks noChangeAspect="1"/>
          </p:cNvPicPr>
          <p:nvPr/>
        </p:nvPicPr>
        <p:blipFill rotWithShape="1">
          <a:blip r:embed="rId3"/>
          <a:srcRect t="6604" r="22840" b="19750"/>
          <a:stretch/>
        </p:blipFill>
        <p:spPr>
          <a:xfrm>
            <a:off x="9404196" y="559397"/>
            <a:ext cx="2787804" cy="1773899"/>
          </a:xfrm>
          <a:prstGeom prst="rect">
            <a:avLst/>
          </a:prstGeom>
        </p:spPr>
      </p:pic>
      <p:pic>
        <p:nvPicPr>
          <p:cNvPr id="4" name="Picture 3"/>
          <p:cNvPicPr>
            <a:picLocks noChangeAspect="1"/>
          </p:cNvPicPr>
          <p:nvPr/>
        </p:nvPicPr>
        <p:blipFill>
          <a:blip r:embed="rId4"/>
          <a:stretch>
            <a:fillRect/>
          </a:stretch>
        </p:blipFill>
        <p:spPr>
          <a:xfrm>
            <a:off x="9400478" y="2010207"/>
            <a:ext cx="2791521" cy="2028825"/>
          </a:xfrm>
          <a:prstGeom prst="rect">
            <a:avLst/>
          </a:prstGeom>
        </p:spPr>
      </p:pic>
      <p:pic>
        <p:nvPicPr>
          <p:cNvPr id="1028" name="Picture 4" descr="man in hoodie standing in front of the mounta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0478" y="4039032"/>
            <a:ext cx="2791521" cy="209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649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152400" y="291822"/>
            <a:ext cx="11849100" cy="922114"/>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A Great Team is Key to Success of a New Venture</a:t>
            </a:r>
            <a:endParaRPr>
              <a:latin typeface="Calibri" panose="020F0502020204030204" pitchFamily="34" charset="0"/>
              <a:ea typeface="Georgia"/>
              <a:cs typeface="Calibri" panose="020F0502020204030204" pitchFamily="34" charset="0"/>
              <a:sym typeface="Georgia"/>
            </a:endParaRPr>
          </a:p>
        </p:txBody>
      </p:sp>
      <p:sp>
        <p:nvSpPr>
          <p:cNvPr id="152" name="Google Shape;152;p23"/>
          <p:cNvSpPr txBox="1">
            <a:spLocks noGrp="1"/>
          </p:cNvSpPr>
          <p:nvPr>
            <p:ph type="body" idx="1"/>
          </p:nvPr>
        </p:nvSpPr>
        <p:spPr>
          <a:xfrm>
            <a:off x="96525" y="1034828"/>
            <a:ext cx="11506200" cy="27657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sz="2600" dirty="0">
                <a:solidFill>
                  <a:schemeClr val="dk1"/>
                </a:solidFill>
                <a:latin typeface="Calibri"/>
                <a:ea typeface="Calibri"/>
                <a:cs typeface="Calibri"/>
                <a:sym typeface="Calibri"/>
              </a:rPr>
              <a:t>“You may have a great business idea, solid financial backing, and optimistic market research, but </a:t>
            </a:r>
            <a:r>
              <a:rPr lang="en-US" sz="2600" u="sng" dirty="0">
                <a:solidFill>
                  <a:srgbClr val="0070C0"/>
                </a:solidFill>
                <a:latin typeface="Calibri"/>
                <a:ea typeface="Calibri"/>
                <a:cs typeface="Calibri"/>
                <a:sym typeface="Calibri"/>
              </a:rPr>
              <a:t>if your founding team doesn’t have the right balance of </a:t>
            </a:r>
            <a:r>
              <a:rPr lang="en-US" sz="2600" u="sng" dirty="0" smtClean="0">
                <a:solidFill>
                  <a:srgbClr val="0070C0"/>
                </a:solidFill>
                <a:latin typeface="Calibri"/>
                <a:ea typeface="Calibri"/>
                <a:cs typeface="Calibri"/>
                <a:sym typeface="Calibri"/>
              </a:rPr>
              <a:t>personalities and skills, you </a:t>
            </a:r>
            <a:r>
              <a:rPr lang="en-US" sz="2600" u="sng" dirty="0">
                <a:solidFill>
                  <a:srgbClr val="0070C0"/>
                </a:solidFill>
                <a:latin typeface="Calibri"/>
                <a:ea typeface="Calibri"/>
                <a:cs typeface="Calibri"/>
                <a:sym typeface="Calibri"/>
              </a:rPr>
              <a:t>could soon be closing up shop</a:t>
            </a:r>
            <a:r>
              <a:rPr lang="en-US" sz="2600" dirty="0">
                <a:solidFill>
                  <a:schemeClr val="dk1"/>
                </a:solidFill>
                <a:latin typeface="Calibri"/>
                <a:ea typeface="Calibri"/>
                <a:cs typeface="Calibri"/>
                <a:sym typeface="Calibri"/>
              </a:rPr>
              <a:t>” </a:t>
            </a:r>
            <a:endParaRPr sz="2600" dirty="0"/>
          </a:p>
          <a:p>
            <a:pPr marL="228600" lvl="0" indent="-228600" algn="l" rtl="0">
              <a:lnSpc>
                <a:spcPct val="90000"/>
              </a:lnSpc>
              <a:spcBef>
                <a:spcPts val="1000"/>
              </a:spcBef>
              <a:spcAft>
                <a:spcPts val="0"/>
              </a:spcAft>
              <a:buClr>
                <a:schemeClr val="dk1"/>
              </a:buClr>
              <a:buSzPts val="2800"/>
              <a:buChar char="•"/>
            </a:pPr>
            <a:r>
              <a:rPr lang="en-US" sz="2600" dirty="0">
                <a:solidFill>
                  <a:schemeClr val="dk1"/>
                </a:solidFill>
                <a:latin typeface="Calibri"/>
                <a:ea typeface="Calibri"/>
                <a:cs typeface="Calibri"/>
                <a:sym typeface="Calibri"/>
              </a:rPr>
              <a:t>"Having the right team determines the path and outcome of a new venture </a:t>
            </a:r>
            <a:r>
              <a:rPr lang="en-US" sz="2600" b="1" dirty="0">
                <a:solidFill>
                  <a:schemeClr val="dk1"/>
                </a:solidFill>
                <a:latin typeface="Calibri"/>
                <a:ea typeface="Calibri"/>
                <a:cs typeface="Calibri"/>
                <a:sym typeface="Calibri"/>
              </a:rPr>
              <a:t>more than any decision </a:t>
            </a:r>
            <a:r>
              <a:rPr lang="en-US" sz="2600" dirty="0">
                <a:solidFill>
                  <a:schemeClr val="dk1"/>
                </a:solidFill>
                <a:latin typeface="Calibri"/>
                <a:ea typeface="Calibri"/>
                <a:cs typeface="Calibri"/>
                <a:sym typeface="Calibri"/>
              </a:rPr>
              <a:t>in the lifecycle of a company," </a:t>
            </a:r>
            <a:r>
              <a:rPr lang="en-US" sz="2600" u="sng" dirty="0">
                <a:solidFill>
                  <a:schemeClr val="hlink"/>
                </a:solidFill>
                <a:latin typeface="Calibri"/>
                <a:ea typeface="Calibri"/>
                <a:cs typeface="Calibri"/>
                <a:sym typeface="Calibri"/>
                <a:hlinkClick r:id="rId3"/>
              </a:rPr>
              <a:t>Bernd </a:t>
            </a:r>
            <a:r>
              <a:rPr lang="en-US" sz="2600" u="sng" dirty="0" err="1">
                <a:solidFill>
                  <a:schemeClr val="hlink"/>
                </a:solidFill>
                <a:latin typeface="Calibri"/>
                <a:ea typeface="Calibri"/>
                <a:cs typeface="Calibri"/>
                <a:sym typeface="Calibri"/>
                <a:hlinkClick r:id="rId3"/>
              </a:rPr>
              <a:t>Schoner</a:t>
            </a:r>
            <a:r>
              <a:rPr lang="en-US" sz="2600" dirty="0">
                <a:solidFill>
                  <a:schemeClr val="dk1"/>
                </a:solidFill>
                <a:latin typeface="Calibri"/>
                <a:ea typeface="Calibri"/>
                <a:cs typeface="Calibri"/>
                <a:sym typeface="Calibri"/>
              </a:rPr>
              <a:t>, the author of </a:t>
            </a:r>
            <a:r>
              <a:rPr lang="en-US" sz="2600" i="1" dirty="0">
                <a:solidFill>
                  <a:schemeClr val="dk1"/>
                </a:solidFill>
                <a:latin typeface="Calibri"/>
                <a:ea typeface="Calibri"/>
                <a:cs typeface="Calibri"/>
                <a:sym typeface="Calibri"/>
              </a:rPr>
              <a:t>The Tech Entrepreneur’s Survival Guide (McGraw-Hill, May 2014). </a:t>
            </a:r>
            <a:endParaRPr sz="2600" dirty="0"/>
          </a:p>
        </p:txBody>
      </p:sp>
      <p:sp>
        <p:nvSpPr>
          <p:cNvPr id="153" name="Google Shape;153;p23"/>
          <p:cNvSpPr txBox="1"/>
          <p:nvPr/>
        </p:nvSpPr>
        <p:spPr>
          <a:xfrm>
            <a:off x="96525" y="3634302"/>
            <a:ext cx="10021800" cy="22893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"The founding team </a:t>
            </a:r>
            <a:r>
              <a:rPr lang="en-US" sz="2800" b="1" dirty="0">
                <a:solidFill>
                  <a:srgbClr val="0070C0"/>
                </a:solidFill>
                <a:latin typeface="Calibri"/>
                <a:ea typeface="Calibri"/>
                <a:cs typeface="Calibri"/>
                <a:sym typeface="Calibri"/>
              </a:rPr>
              <a:t>cannot be changed</a:t>
            </a:r>
            <a:r>
              <a:rPr lang="en-US" sz="2800" dirty="0">
                <a:solidFill>
                  <a:schemeClr val="dk1"/>
                </a:solidFill>
                <a:latin typeface="Calibri"/>
                <a:ea typeface="Calibri"/>
                <a:cs typeface="Calibri"/>
                <a:sym typeface="Calibri"/>
              </a:rPr>
              <a:t>, and </a:t>
            </a:r>
            <a:r>
              <a:rPr lang="en-US" sz="2800" b="1" dirty="0">
                <a:solidFill>
                  <a:schemeClr val="dk1"/>
                </a:solidFill>
                <a:latin typeface="Calibri"/>
                <a:ea typeface="Calibri"/>
                <a:cs typeface="Calibri"/>
                <a:sym typeface="Calibri"/>
              </a:rPr>
              <a:t>no one can speak </a:t>
            </a:r>
            <a:r>
              <a:rPr lang="en-US" sz="2800" dirty="0">
                <a:solidFill>
                  <a:schemeClr val="dk1"/>
                </a:solidFill>
                <a:latin typeface="Calibri"/>
                <a:ea typeface="Calibri"/>
                <a:cs typeface="Calibri"/>
                <a:sym typeface="Calibri"/>
              </a:rPr>
              <a:t>to investors or customers with authority like a founder," he says. "It’s a great asset to have at the beginning and hard to add later.“</a:t>
            </a:r>
            <a:endParaRPr dirty="0"/>
          </a:p>
          <a:p>
            <a:pPr marL="228600" marR="0" lvl="0" indent="-228600" algn="l" rtl="0">
              <a:lnSpc>
                <a:spcPct val="90000"/>
              </a:lnSpc>
              <a:spcBef>
                <a:spcPts val="1000"/>
              </a:spcBef>
              <a:spcAft>
                <a:spcPts val="0"/>
              </a:spcAft>
              <a:buClr>
                <a:schemeClr val="dk1"/>
              </a:buClr>
              <a:buSzPts val="2800"/>
              <a:buFont typeface="Arial"/>
              <a:buChar char="•"/>
            </a:pPr>
            <a:r>
              <a:rPr lang="en-US" sz="2800" i="1" dirty="0">
                <a:solidFill>
                  <a:schemeClr val="dk1"/>
                </a:solidFill>
                <a:latin typeface="Calibri"/>
                <a:ea typeface="Calibri"/>
                <a:cs typeface="Calibri"/>
                <a:sym typeface="Calibri"/>
              </a:rPr>
              <a:t>"Adding a cofounder with whom you </a:t>
            </a:r>
            <a:r>
              <a:rPr lang="en-US" sz="2800" i="1" dirty="0">
                <a:solidFill>
                  <a:srgbClr val="0070C0"/>
                </a:solidFill>
                <a:latin typeface="Calibri"/>
                <a:ea typeface="Calibri"/>
                <a:cs typeface="Calibri"/>
                <a:sym typeface="Calibri"/>
              </a:rPr>
              <a:t>do not have a long history </a:t>
            </a:r>
            <a:r>
              <a:rPr lang="en-US" sz="2800" i="1" dirty="0">
                <a:solidFill>
                  <a:schemeClr val="dk1"/>
                </a:solidFill>
                <a:latin typeface="Calibri"/>
                <a:ea typeface="Calibri"/>
                <a:cs typeface="Calibri"/>
                <a:sym typeface="Calibri"/>
              </a:rPr>
              <a:t/>
            </a:r>
            <a:br>
              <a:rPr lang="en-US" sz="2800" i="1" dirty="0">
                <a:solidFill>
                  <a:schemeClr val="dk1"/>
                </a:solidFill>
                <a:latin typeface="Calibri"/>
                <a:ea typeface="Calibri"/>
                <a:cs typeface="Calibri"/>
                <a:sym typeface="Calibri"/>
              </a:rPr>
            </a:br>
            <a:r>
              <a:rPr lang="en-US" sz="2800" i="1" dirty="0">
                <a:solidFill>
                  <a:schemeClr val="dk1"/>
                </a:solidFill>
                <a:latin typeface="Calibri"/>
                <a:ea typeface="Calibri"/>
                <a:cs typeface="Calibri"/>
                <a:sym typeface="Calibri"/>
              </a:rPr>
              <a:t>is </a:t>
            </a:r>
            <a:r>
              <a:rPr lang="en-US" sz="2800" i="1" dirty="0">
                <a:solidFill>
                  <a:srgbClr val="0070C0"/>
                </a:solidFill>
                <a:latin typeface="Calibri"/>
                <a:ea typeface="Calibri"/>
                <a:cs typeface="Calibri"/>
                <a:sym typeface="Calibri"/>
              </a:rPr>
              <a:t>almost always fatal</a:t>
            </a:r>
            <a:r>
              <a:rPr lang="en-US" sz="2800" i="1" dirty="0">
                <a:solidFill>
                  <a:schemeClr val="dk1"/>
                </a:solidFill>
                <a:latin typeface="Calibri"/>
                <a:ea typeface="Calibri"/>
                <a:cs typeface="Calibri"/>
                <a:sym typeface="Calibri"/>
              </a:rPr>
              <a:t>” - Sam Altman.  </a:t>
            </a:r>
            <a:endParaRPr sz="2800" i="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84020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251841" y="404015"/>
            <a:ext cx="10487025" cy="1143000"/>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rPr>
              <a:t>As per Sam Altman (Y-</a:t>
            </a:r>
            <a:r>
              <a:rPr lang="en-US" dirty="0" err="1">
                <a:latin typeface="Calibri" panose="020F0502020204030204" pitchFamily="34" charset="0"/>
                <a:ea typeface="Georgia"/>
                <a:cs typeface="Calibri" panose="020F0502020204030204" pitchFamily="34" charset="0"/>
              </a:rPr>
              <a:t>Combinator</a:t>
            </a:r>
            <a:r>
              <a:rPr lang="en-US" dirty="0">
                <a:latin typeface="Calibri" panose="020F0502020204030204" pitchFamily="34" charset="0"/>
                <a:ea typeface="Georgia"/>
                <a:cs typeface="Calibri" panose="020F0502020204030204" pitchFamily="34" charset="0"/>
              </a:rPr>
              <a:t> President) https://www.ycombinator.com </a:t>
            </a:r>
            <a:endParaRPr dirty="0">
              <a:latin typeface="Calibri" panose="020F0502020204030204" pitchFamily="34" charset="0"/>
              <a:ea typeface="Georgia"/>
              <a:cs typeface="Calibri" panose="020F0502020204030204" pitchFamily="34" charset="0"/>
            </a:endParaRPr>
          </a:p>
        </p:txBody>
      </p:sp>
      <p:sp>
        <p:nvSpPr>
          <p:cNvPr id="145" name="Google Shape;145;p22"/>
          <p:cNvSpPr txBox="1">
            <a:spLocks noGrp="1"/>
          </p:cNvSpPr>
          <p:nvPr>
            <p:ph type="body" idx="1"/>
          </p:nvPr>
        </p:nvSpPr>
        <p:spPr>
          <a:xfrm>
            <a:off x="251841" y="193847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Twenty most valuable companies have at least two co-founders.</a:t>
            </a:r>
            <a:endParaRPr dirty="0"/>
          </a:p>
          <a:p>
            <a:pPr marL="228600" lvl="0" indent="-228600" algn="l" rtl="0">
              <a:lnSpc>
                <a:spcPct val="90000"/>
              </a:lnSpc>
              <a:spcBef>
                <a:spcPts val="1000"/>
              </a:spcBef>
              <a:spcAft>
                <a:spcPts val="0"/>
              </a:spcAft>
              <a:buClr>
                <a:schemeClr val="dk1"/>
              </a:buClr>
              <a:buSzPts val="2800"/>
              <a:buChar char="•"/>
            </a:pPr>
            <a:r>
              <a:rPr lang="en-US" b="1" dirty="0"/>
              <a:t>Startups with 2 – 3 co-founders work best.</a:t>
            </a:r>
            <a:endParaRPr dirty="0"/>
          </a:p>
          <a:p>
            <a:pPr marL="228600" lvl="0" indent="-228600" algn="l" rtl="0">
              <a:lnSpc>
                <a:spcPct val="90000"/>
              </a:lnSpc>
              <a:spcBef>
                <a:spcPts val="1000"/>
              </a:spcBef>
              <a:spcAft>
                <a:spcPts val="0"/>
              </a:spcAft>
              <a:buClr>
                <a:schemeClr val="dk1"/>
              </a:buClr>
              <a:buSzPts val="2800"/>
              <a:buChar char="•"/>
            </a:pPr>
            <a:r>
              <a:rPr lang="en-US" b="1" dirty="0"/>
              <a:t>Five and more co-founders should be avoidable.</a:t>
            </a:r>
            <a:endParaRPr dirty="0"/>
          </a:p>
          <a:p>
            <a:pPr marL="228600" lvl="0" indent="-228600" algn="l" rtl="0">
              <a:lnSpc>
                <a:spcPct val="90000"/>
              </a:lnSpc>
              <a:spcBef>
                <a:spcPts val="1000"/>
              </a:spcBef>
              <a:spcAft>
                <a:spcPts val="0"/>
              </a:spcAft>
              <a:buClr>
                <a:schemeClr val="dk1"/>
              </a:buClr>
              <a:buSzPts val="2800"/>
              <a:buChar char="•"/>
            </a:pPr>
            <a:r>
              <a:rPr lang="en-US" b="1" dirty="0"/>
              <a:t>Never choose co-founders without long-term acquaintance.</a:t>
            </a:r>
            <a:endParaRPr dirty="0"/>
          </a:p>
          <a:p>
            <a:pPr marL="228600" lvl="0" indent="-228600" algn="l" rtl="0">
              <a:lnSpc>
                <a:spcPct val="90000"/>
              </a:lnSpc>
              <a:spcBef>
                <a:spcPts val="1000"/>
              </a:spcBef>
              <a:spcAft>
                <a:spcPts val="0"/>
              </a:spcAft>
              <a:buClr>
                <a:schemeClr val="dk1"/>
              </a:buClr>
              <a:buSzPts val="2800"/>
              <a:buChar char="•"/>
            </a:pPr>
            <a:r>
              <a:rPr lang="en-US" b="1" dirty="0"/>
              <a:t>Lone founder is absolutely avoidable. </a:t>
            </a:r>
            <a:endParaRPr dirty="0"/>
          </a:p>
          <a:p>
            <a:pPr marL="228600" lvl="0" indent="-228600" algn="l" rtl="0">
              <a:lnSpc>
                <a:spcPct val="90000"/>
              </a:lnSpc>
              <a:spcBef>
                <a:spcPts val="1000"/>
              </a:spcBef>
              <a:spcAft>
                <a:spcPts val="0"/>
              </a:spcAft>
              <a:buClr>
                <a:schemeClr val="dk1"/>
              </a:buClr>
              <a:buSzPts val="2800"/>
              <a:buChar char="•"/>
            </a:pPr>
            <a:r>
              <a:rPr lang="en-US" b="1" dirty="0"/>
              <a:t>However, it is better to have no co-founder than bad </a:t>
            </a:r>
            <a:br>
              <a:rPr lang="en-US" b="1" dirty="0"/>
            </a:br>
            <a:r>
              <a:rPr lang="en-US" b="1" dirty="0"/>
              <a:t>co-founder. So continue to look for suitable co-founders.</a:t>
            </a:r>
            <a:endParaRPr b="1" dirty="0"/>
          </a:p>
        </p:txBody>
      </p:sp>
      <p:sp>
        <p:nvSpPr>
          <p:cNvPr id="146" name="Google Shape;146;p22"/>
          <p:cNvSpPr/>
          <p:nvPr/>
        </p:nvSpPr>
        <p:spPr>
          <a:xfrm>
            <a:off x="5665471" y="1155555"/>
            <a:ext cx="4006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rgbClr val="006D21"/>
                </a:solidFill>
                <a:latin typeface="Arial"/>
                <a:ea typeface="Arial"/>
                <a:cs typeface="Arial"/>
                <a:sym typeface="Arial"/>
              </a:rPr>
              <a:t>https://</a:t>
            </a:r>
            <a:r>
              <a:rPr lang="en-US" sz="1800" b="1" dirty="0">
                <a:solidFill>
                  <a:srgbClr val="006D21"/>
                </a:solidFill>
                <a:latin typeface="Arial"/>
                <a:ea typeface="Arial"/>
                <a:cs typeface="Arial"/>
                <a:sym typeface="Arial"/>
              </a:rPr>
              <a:t>startupclass</a:t>
            </a:r>
            <a:r>
              <a:rPr lang="en-US" sz="1800" dirty="0">
                <a:solidFill>
                  <a:srgbClr val="006D21"/>
                </a:solidFill>
                <a:latin typeface="Arial"/>
                <a:ea typeface="Arial"/>
                <a:cs typeface="Arial"/>
                <a:sym typeface="Arial"/>
              </a:rPr>
              <a:t>.</a:t>
            </a:r>
            <a:r>
              <a:rPr lang="en-US" sz="1800" b="1" dirty="0">
                <a:solidFill>
                  <a:srgbClr val="006D21"/>
                </a:solidFill>
                <a:latin typeface="Arial"/>
                <a:ea typeface="Arial"/>
                <a:cs typeface="Arial"/>
                <a:sym typeface="Arial"/>
              </a:rPr>
              <a:t>samaltman</a:t>
            </a:r>
            <a:r>
              <a:rPr lang="en-US" sz="1800" dirty="0">
                <a:solidFill>
                  <a:srgbClr val="006D21"/>
                </a:solidFill>
                <a:latin typeface="Arial"/>
                <a:ea typeface="Arial"/>
                <a:cs typeface="Arial"/>
                <a:sym typeface="Arial"/>
              </a:rPr>
              <a:t>.com</a:t>
            </a:r>
            <a:endParaRPr sz="1800" dirty="0">
              <a:solidFill>
                <a:schemeClr val="dk1"/>
              </a:solidFill>
              <a:latin typeface="Calibri"/>
              <a:ea typeface="Calibri"/>
              <a:cs typeface="Calibri"/>
              <a:sym typeface="Calibri"/>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132" r="15448"/>
          <a:stretch/>
        </p:blipFill>
        <p:spPr>
          <a:xfrm>
            <a:off x="10043160" y="404015"/>
            <a:ext cx="2148840" cy="2849154"/>
          </a:xfrm>
          <a:prstGeom prst="rect">
            <a:avLst/>
          </a:prstGeom>
        </p:spPr>
      </p:pic>
    </p:spTree>
    <p:extLst>
      <p:ext uri="{BB962C8B-B14F-4D97-AF65-F5344CB8AC3E}">
        <p14:creationId xmlns:p14="http://schemas.microsoft.com/office/powerpoint/2010/main" val="17205430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665672"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Know What You Need</a:t>
            </a:r>
            <a:endParaRPr dirty="0">
              <a:latin typeface="Calibri" panose="020F0502020204030204" pitchFamily="34" charset="0"/>
              <a:ea typeface="Georgia"/>
              <a:cs typeface="Calibri" panose="020F0502020204030204" pitchFamily="34" charset="0"/>
              <a:sym typeface="Georgia"/>
            </a:endParaRPr>
          </a:p>
        </p:txBody>
      </p:sp>
      <p:sp>
        <p:nvSpPr>
          <p:cNvPr id="120" name="Google Shape;120;p18"/>
          <p:cNvSpPr txBox="1">
            <a:spLocks noGrp="1"/>
          </p:cNvSpPr>
          <p:nvPr>
            <p:ph type="body" idx="1"/>
          </p:nvPr>
        </p:nvSpPr>
        <p:spPr>
          <a:xfrm>
            <a:off x="665672" y="1690688"/>
            <a:ext cx="10515600" cy="345002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smtClean="0"/>
              <a:t>Clearly define </a:t>
            </a:r>
            <a:r>
              <a:rPr lang="en-US" b="1" dirty="0"/>
              <a:t>your vision and values.</a:t>
            </a:r>
            <a:endParaRPr dirty="0"/>
          </a:p>
          <a:p>
            <a:pPr marL="228600" lvl="0" indent="-228600" algn="l" rtl="0">
              <a:lnSpc>
                <a:spcPct val="90000"/>
              </a:lnSpc>
              <a:spcBef>
                <a:spcPts val="1000"/>
              </a:spcBef>
              <a:spcAft>
                <a:spcPts val="0"/>
              </a:spcAft>
              <a:buClr>
                <a:schemeClr val="dk1"/>
              </a:buClr>
              <a:buSzPts val="2800"/>
              <a:buChar char="•"/>
            </a:pPr>
            <a:r>
              <a:rPr lang="en-US" b="1" dirty="0"/>
              <a:t>Make clear assessment of the skills you need.</a:t>
            </a:r>
            <a:endParaRPr dirty="0"/>
          </a:p>
          <a:p>
            <a:pPr marL="228600" lvl="0" indent="-228600" algn="l" rtl="0">
              <a:lnSpc>
                <a:spcPct val="90000"/>
              </a:lnSpc>
              <a:spcBef>
                <a:spcPts val="1000"/>
              </a:spcBef>
              <a:spcAft>
                <a:spcPts val="0"/>
              </a:spcAft>
              <a:buClr>
                <a:schemeClr val="dk1"/>
              </a:buClr>
              <a:buSzPts val="2800"/>
              <a:buChar char="•"/>
            </a:pPr>
            <a:r>
              <a:rPr lang="en-US" b="1" dirty="0"/>
              <a:t>Assess your own strengths and weaknesses.</a:t>
            </a:r>
            <a:endParaRPr dirty="0"/>
          </a:p>
          <a:p>
            <a:pPr marL="228600" lvl="0" indent="-228600" algn="l" rtl="0">
              <a:lnSpc>
                <a:spcPct val="90000"/>
              </a:lnSpc>
              <a:spcBef>
                <a:spcPts val="1000"/>
              </a:spcBef>
              <a:spcAft>
                <a:spcPts val="0"/>
              </a:spcAft>
              <a:buClr>
                <a:schemeClr val="dk1"/>
              </a:buClr>
              <a:buSzPts val="2800"/>
              <a:buChar char="•"/>
            </a:pPr>
            <a:r>
              <a:rPr lang="en-US" b="1" dirty="0" smtClean="0"/>
              <a:t>Identify suitable persons with the critical missing skills and who would share the same vision.</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18466815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Know What you Need</a:t>
            </a:r>
            <a:endParaRPr>
              <a:latin typeface="Calibri" panose="020F0502020204030204" pitchFamily="34" charset="0"/>
              <a:ea typeface="Georgia"/>
              <a:cs typeface="Calibri" panose="020F0502020204030204" pitchFamily="34" charset="0"/>
              <a:sym typeface="Georgia"/>
            </a:endParaRPr>
          </a:p>
        </p:txBody>
      </p:sp>
      <p:sp>
        <p:nvSpPr>
          <p:cNvPr id="126" name="Google Shape;126;p19"/>
          <p:cNvSpPr txBox="1">
            <a:spLocks noGrp="1"/>
          </p:cNvSpPr>
          <p:nvPr>
            <p:ph type="body" idx="1"/>
          </p:nvPr>
        </p:nvSpPr>
        <p:spPr>
          <a:xfrm>
            <a:off x="838200" y="1561171"/>
            <a:ext cx="10515600" cy="396983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Check the level of drive and motivation in individuals.</a:t>
            </a:r>
            <a:endParaRPr dirty="0"/>
          </a:p>
          <a:p>
            <a:pPr marL="228600" lvl="0" indent="-228600" algn="l" rtl="0">
              <a:lnSpc>
                <a:spcPct val="90000"/>
              </a:lnSpc>
              <a:spcBef>
                <a:spcPts val="1000"/>
              </a:spcBef>
              <a:spcAft>
                <a:spcPts val="0"/>
              </a:spcAft>
              <a:buClr>
                <a:schemeClr val="dk1"/>
              </a:buClr>
              <a:buSzPts val="2800"/>
              <a:buChar char="•"/>
            </a:pPr>
            <a:r>
              <a:rPr lang="en-US" b="1" dirty="0"/>
              <a:t>Humility, openness to new ideas, and readiness to collaborate on decisions are very important.</a:t>
            </a:r>
            <a:endParaRPr dirty="0"/>
          </a:p>
          <a:p>
            <a:pPr marL="228600" lvl="0" indent="-228600" algn="l" rtl="0">
              <a:lnSpc>
                <a:spcPct val="90000"/>
              </a:lnSpc>
              <a:spcBef>
                <a:spcPts val="1000"/>
              </a:spcBef>
              <a:spcAft>
                <a:spcPts val="0"/>
              </a:spcAft>
              <a:buClr>
                <a:schemeClr val="dk1"/>
              </a:buClr>
              <a:buSzPts val="2800"/>
              <a:buChar char="•"/>
            </a:pPr>
            <a:r>
              <a:rPr lang="en-US" b="1" dirty="0"/>
              <a:t>Emotional buoyancy – keeping cool at times of despondency.</a:t>
            </a:r>
            <a:endParaRPr dirty="0"/>
          </a:p>
          <a:p>
            <a:pPr marL="228600" lvl="0" indent="-228600" algn="l" rtl="0">
              <a:lnSpc>
                <a:spcPct val="90000"/>
              </a:lnSpc>
              <a:spcBef>
                <a:spcPts val="1000"/>
              </a:spcBef>
              <a:spcAft>
                <a:spcPts val="0"/>
              </a:spcAft>
              <a:buClr>
                <a:schemeClr val="dk1"/>
              </a:buClr>
              <a:buSzPts val="2800"/>
              <a:buChar char="•"/>
            </a:pPr>
            <a:r>
              <a:rPr lang="en-US" b="1" dirty="0"/>
              <a:t>Personal honesty.</a:t>
            </a:r>
            <a:endParaRPr b="1" dirty="0"/>
          </a:p>
        </p:txBody>
      </p:sp>
    </p:spTree>
    <p:extLst>
      <p:ext uri="{BB962C8B-B14F-4D97-AF65-F5344CB8AC3E}">
        <p14:creationId xmlns:p14="http://schemas.microsoft.com/office/powerpoint/2010/main" val="3508340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1781175" y="590973"/>
            <a:ext cx="9210675" cy="720080"/>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A Team Member may Bring the Following Values</a:t>
            </a:r>
            <a:endParaRPr dirty="0">
              <a:latin typeface="Calibri" panose="020F0502020204030204" pitchFamily="34" charset="0"/>
              <a:ea typeface="Georgia"/>
              <a:cs typeface="Calibri" panose="020F0502020204030204" pitchFamily="34" charset="0"/>
              <a:sym typeface="Georgia"/>
            </a:endParaRPr>
          </a:p>
        </p:txBody>
      </p:sp>
      <p:sp>
        <p:nvSpPr>
          <p:cNvPr id="166" name="Google Shape;166;p25"/>
          <p:cNvSpPr txBox="1">
            <a:spLocks noGrp="1"/>
          </p:cNvSpPr>
          <p:nvPr>
            <p:ph type="body" idx="1"/>
          </p:nvPr>
        </p:nvSpPr>
        <p:spPr>
          <a:xfrm>
            <a:off x="114299" y="1311053"/>
            <a:ext cx="10546267" cy="4375372"/>
          </a:xfrm>
          <a:prstGeom prst="rect">
            <a:avLst/>
          </a:prstGeom>
          <a:noFill/>
          <a:ln>
            <a:noFill/>
          </a:ln>
        </p:spPr>
        <p:txBody>
          <a:bodyPr spcFirstLastPara="1" wrap="square" lIns="91425" tIns="45700" rIns="91425" bIns="45700" anchor="t" anchorCtr="0">
            <a:noAutofit/>
          </a:bodyPr>
          <a:lstStyle/>
          <a:p>
            <a:pPr marL="2057400" lvl="4" indent="-228600" algn="l" rtl="0">
              <a:lnSpc>
                <a:spcPct val="90000"/>
              </a:lnSpc>
              <a:spcBef>
                <a:spcPts val="0"/>
              </a:spcBef>
              <a:spcAft>
                <a:spcPts val="0"/>
              </a:spcAft>
              <a:buClr>
                <a:schemeClr val="dk1"/>
              </a:buClr>
              <a:buSzPts val="3200"/>
              <a:buChar char="•"/>
            </a:pPr>
            <a:r>
              <a:rPr lang="en-US" sz="3200" b="1" dirty="0">
                <a:solidFill>
                  <a:schemeClr val="dk1"/>
                </a:solidFill>
                <a:latin typeface="Calibri"/>
                <a:ea typeface="Calibri"/>
                <a:cs typeface="Calibri"/>
                <a:sym typeface="Calibri"/>
              </a:rPr>
              <a:t>Drive </a:t>
            </a:r>
            <a:endParaRPr sz="3200" b="1"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Entrepreneurial instincts </a:t>
            </a:r>
            <a:endParaRPr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Domain knowledge </a:t>
            </a:r>
            <a:endParaRPr sz="3200" b="1"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 Business process management skill</a:t>
            </a:r>
            <a:endParaRPr sz="3200" b="1"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Intelligence / Creativity</a:t>
            </a:r>
            <a:endParaRPr sz="3200" b="1"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Track record / Credentials </a:t>
            </a:r>
            <a:endParaRPr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Past collaboration </a:t>
            </a:r>
            <a:endParaRPr dirty="0"/>
          </a:p>
          <a:p>
            <a:pPr marL="2057400" lvl="4" indent="-228600" algn="l" rtl="0">
              <a:lnSpc>
                <a:spcPct val="90000"/>
              </a:lnSpc>
              <a:spcBef>
                <a:spcPts val="500"/>
              </a:spcBef>
              <a:spcAft>
                <a:spcPts val="0"/>
              </a:spcAft>
              <a:buClr>
                <a:schemeClr val="dk1"/>
              </a:buClr>
              <a:buSzPts val="3200"/>
              <a:buChar char="•"/>
            </a:pPr>
            <a:r>
              <a:rPr lang="en-US" sz="3200" b="1" dirty="0">
                <a:solidFill>
                  <a:schemeClr val="dk1"/>
                </a:solidFill>
                <a:latin typeface="Calibri"/>
                <a:ea typeface="Calibri"/>
                <a:cs typeface="Calibri"/>
                <a:sym typeface="Calibri"/>
              </a:rPr>
              <a:t>Shared vision and values </a:t>
            </a:r>
            <a:endParaRPr dirty="0"/>
          </a:p>
          <a:p>
            <a:pPr marL="228600" lvl="0" indent="-50800" algn="l" rtl="0">
              <a:lnSpc>
                <a:spcPct val="9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37347999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9980341" y="937408"/>
            <a:ext cx="2168203" cy="1731218"/>
          </a:xfrm>
          <a:prstGeom prst="rect">
            <a:avLst/>
          </a:prstGeom>
          <a:noFill/>
          <a:ln>
            <a:noFill/>
          </a:ln>
          <a:effectLst>
            <a:outerShdw blurRad="57150" dist="19050" dir="5400000" algn="ctr" rotWithShape="0">
              <a:srgbClr val="000000">
                <a:alpha val="62745"/>
              </a:srgbClr>
            </a:outerShdw>
          </a:effectLst>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Georgia"/>
              <a:buNone/>
            </a:pPr>
            <a:r>
              <a:rPr lang="en-US" sz="3600" b="1" dirty="0">
                <a:solidFill>
                  <a:srgbClr val="002060"/>
                </a:solidFill>
                <a:latin typeface="Georgia"/>
                <a:ea typeface="Georgia"/>
                <a:cs typeface="Georgia"/>
                <a:sym typeface="Georgia"/>
              </a:rPr>
              <a:t>The Google Team</a:t>
            </a:r>
            <a:endParaRPr sz="3600" b="1" dirty="0">
              <a:solidFill>
                <a:srgbClr val="002060"/>
              </a:solidFill>
              <a:latin typeface="Georgia"/>
              <a:ea typeface="Georgia"/>
              <a:cs typeface="Georgia"/>
              <a:sym typeface="Georgia"/>
            </a:endParaRPr>
          </a:p>
        </p:txBody>
      </p:sp>
      <p:sp>
        <p:nvSpPr>
          <p:cNvPr id="159" name="Google Shape;159;p24"/>
          <p:cNvSpPr txBox="1">
            <a:spLocks noGrp="1"/>
          </p:cNvSpPr>
          <p:nvPr>
            <p:ph type="body" idx="1"/>
          </p:nvPr>
        </p:nvSpPr>
        <p:spPr>
          <a:xfrm>
            <a:off x="1631505" y="720079"/>
            <a:ext cx="8348836" cy="5118743"/>
          </a:xfrm>
          <a:prstGeom prst="rect">
            <a:avLst/>
          </a:prstGeom>
          <a:solidFill>
            <a:srgbClr val="F2F2F2"/>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dirty="0"/>
              <a:t>Larry Page and Sergey </a:t>
            </a:r>
            <a:r>
              <a:rPr lang="en-US" sz="2400" dirty="0" err="1"/>
              <a:t>Brin</a:t>
            </a:r>
            <a:r>
              <a:rPr lang="en-US" sz="2400" dirty="0"/>
              <a:t> meet at Stanford. Larry, 22, a University of Michigan graduate, is considering the school; Sergey, 21, is assigned to show Larry around.</a:t>
            </a:r>
            <a:endParaRPr dirty="0"/>
          </a:p>
          <a:p>
            <a:pPr marL="228600" lvl="0" indent="-228600" algn="l" rtl="0">
              <a:lnSpc>
                <a:spcPct val="90000"/>
              </a:lnSpc>
              <a:spcBef>
                <a:spcPts val="1000"/>
              </a:spcBef>
              <a:spcAft>
                <a:spcPts val="0"/>
              </a:spcAft>
              <a:buClr>
                <a:schemeClr val="dk1"/>
              </a:buClr>
              <a:buSzPts val="2400"/>
              <a:buChar char="•"/>
            </a:pPr>
            <a:r>
              <a:rPr lang="en-US" sz="2400" dirty="0"/>
              <a:t>Larry and Sergey begin collaborating on a search engine called </a:t>
            </a:r>
            <a:r>
              <a:rPr lang="en-US" sz="2400" dirty="0" err="1"/>
              <a:t>BackRub</a:t>
            </a:r>
            <a:r>
              <a:rPr lang="en-US" sz="2400" dirty="0"/>
              <a:t>. </a:t>
            </a:r>
            <a:r>
              <a:rPr lang="en-US" sz="2400" dirty="0" err="1"/>
              <a:t>BackRub</a:t>
            </a:r>
            <a:r>
              <a:rPr lang="en-US" sz="2400" dirty="0"/>
              <a:t> operates on Stanford servers for more than a year—eventually taking up too much bandwidth.</a:t>
            </a:r>
            <a:endParaRPr dirty="0"/>
          </a:p>
          <a:p>
            <a:pPr marL="228600" lvl="0" indent="-228600" algn="l" rtl="0">
              <a:lnSpc>
                <a:spcPct val="90000"/>
              </a:lnSpc>
              <a:spcBef>
                <a:spcPts val="1000"/>
              </a:spcBef>
              <a:spcAft>
                <a:spcPts val="0"/>
              </a:spcAft>
              <a:buClr>
                <a:schemeClr val="dk1"/>
              </a:buClr>
              <a:buSzPts val="2400"/>
              <a:buChar char="•"/>
            </a:pPr>
            <a:r>
              <a:rPr lang="en-US" sz="2400" dirty="0"/>
              <a:t>Google.com is registered as a domain on September 15. The name—a play on the word </a:t>
            </a:r>
            <a:r>
              <a:rPr lang="en-US" sz="2400" b="1" dirty="0">
                <a:solidFill>
                  <a:srgbClr val="002060"/>
                </a:solidFill>
              </a:rPr>
              <a:t>"googol</a:t>
            </a:r>
            <a:r>
              <a:rPr lang="en-US" sz="2400" dirty="0"/>
              <a:t>," a mathematical term for the number represented by the numeral 1 followed by 100 zeros—reflects Larry and Sergey's mission to organize a seemingly infinite amount of information on the web.</a:t>
            </a:r>
            <a:endParaRPr dirty="0"/>
          </a:p>
          <a:p>
            <a:pPr marL="228600" lvl="0" indent="-228600" algn="l" rtl="0">
              <a:lnSpc>
                <a:spcPct val="90000"/>
              </a:lnSpc>
              <a:spcBef>
                <a:spcPts val="1000"/>
              </a:spcBef>
              <a:spcAft>
                <a:spcPts val="0"/>
              </a:spcAft>
              <a:buClr>
                <a:schemeClr val="dk1"/>
              </a:buClr>
              <a:buSzPts val="2400"/>
              <a:buChar char="•"/>
            </a:pPr>
            <a:r>
              <a:rPr lang="en-US" sz="2400" dirty="0"/>
              <a:t>Sun co-founder Andy </a:t>
            </a:r>
            <a:r>
              <a:rPr lang="en-US" sz="2400" dirty="0" err="1"/>
              <a:t>Bechtolsheim</a:t>
            </a:r>
            <a:r>
              <a:rPr lang="en-US" sz="2400" dirty="0"/>
              <a:t> writes a check for $100,000 to an entity that </a:t>
            </a:r>
            <a:r>
              <a:rPr lang="en-US" sz="2400" dirty="0" smtClean="0"/>
              <a:t>did not </a:t>
            </a:r>
            <a:r>
              <a:rPr lang="en-US" sz="2400" dirty="0"/>
              <a:t>exist yet—a company that was later called Google Inc.</a:t>
            </a:r>
            <a:endParaRPr dirty="0"/>
          </a:p>
        </p:txBody>
      </p:sp>
      <p:graphicFrame>
        <p:nvGraphicFramePr>
          <p:cNvPr id="160" name="Google Shape;160;p24"/>
          <p:cNvGraphicFramePr/>
          <p:nvPr/>
        </p:nvGraphicFramePr>
        <p:xfrm>
          <a:off x="50057" y="748655"/>
          <a:ext cx="1584175" cy="5090200"/>
        </p:xfrm>
        <a:graphic>
          <a:graphicData uri="http://schemas.openxmlformats.org/drawingml/2006/table">
            <a:tbl>
              <a:tblPr firstRow="1" bandRow="1">
                <a:noFill/>
              </a:tblPr>
              <a:tblGrid>
                <a:gridCol w="1584175">
                  <a:extLst>
                    <a:ext uri="{9D8B030D-6E8A-4147-A177-3AD203B41FA5}">
                      <a16:colId xmlns:a16="http://schemas.microsoft.com/office/drawing/2014/main" val="20000"/>
                    </a:ext>
                  </a:extLst>
                </a:gridCol>
              </a:tblGrid>
              <a:tr h="1272550">
                <a:tc>
                  <a:txBody>
                    <a:bodyPr/>
                    <a:lstStyle/>
                    <a:p>
                      <a:pPr marL="0" marR="0" lvl="0" indent="0" algn="l" rtl="0">
                        <a:spcBef>
                          <a:spcPts val="0"/>
                        </a:spcBef>
                        <a:spcAft>
                          <a:spcPts val="0"/>
                        </a:spcAft>
                        <a:buNone/>
                      </a:pPr>
                      <a:r>
                        <a:rPr lang="en-US" sz="4000" u="none" strike="noStrike" cap="none"/>
                        <a:t>1995</a:t>
                      </a:r>
                      <a:endParaRPr sz="4000"/>
                    </a:p>
                  </a:txBody>
                  <a:tcPr marL="91450" marR="91450" marT="45725" marB="45725"/>
                </a:tc>
                <a:extLst>
                  <a:ext uri="{0D108BD9-81ED-4DB2-BD59-A6C34878D82A}">
                    <a16:rowId xmlns:a16="http://schemas.microsoft.com/office/drawing/2014/main" val="10000"/>
                  </a:ext>
                </a:extLst>
              </a:tr>
              <a:tr h="1272550">
                <a:tc>
                  <a:txBody>
                    <a:bodyPr/>
                    <a:lstStyle/>
                    <a:p>
                      <a:pPr marL="0" marR="0" lvl="0" indent="0" algn="l" rtl="0">
                        <a:spcBef>
                          <a:spcPts val="0"/>
                        </a:spcBef>
                        <a:spcAft>
                          <a:spcPts val="0"/>
                        </a:spcAft>
                        <a:buNone/>
                      </a:pPr>
                      <a:r>
                        <a:rPr lang="en-US" sz="4000"/>
                        <a:t>1996</a:t>
                      </a:r>
                      <a:endParaRPr sz="4000"/>
                    </a:p>
                  </a:txBody>
                  <a:tcPr marL="91450" marR="91450" marT="45725" marB="45725"/>
                </a:tc>
                <a:extLst>
                  <a:ext uri="{0D108BD9-81ED-4DB2-BD59-A6C34878D82A}">
                    <a16:rowId xmlns:a16="http://schemas.microsoft.com/office/drawing/2014/main" val="10001"/>
                  </a:ext>
                </a:extLst>
              </a:tr>
              <a:tr h="1272550">
                <a:tc>
                  <a:txBody>
                    <a:bodyPr/>
                    <a:lstStyle/>
                    <a:p>
                      <a:pPr marL="0" marR="0" lvl="0" indent="0" algn="l" rtl="0">
                        <a:spcBef>
                          <a:spcPts val="0"/>
                        </a:spcBef>
                        <a:spcAft>
                          <a:spcPts val="0"/>
                        </a:spcAft>
                        <a:buNone/>
                      </a:pPr>
                      <a:r>
                        <a:rPr lang="en-US" sz="4000"/>
                        <a:t>1997</a:t>
                      </a:r>
                      <a:endParaRPr sz="4000"/>
                    </a:p>
                  </a:txBody>
                  <a:tcPr marL="91450" marR="91450" marT="45725" marB="45725"/>
                </a:tc>
                <a:extLst>
                  <a:ext uri="{0D108BD9-81ED-4DB2-BD59-A6C34878D82A}">
                    <a16:rowId xmlns:a16="http://schemas.microsoft.com/office/drawing/2014/main" val="10002"/>
                  </a:ext>
                </a:extLst>
              </a:tr>
              <a:tr h="1272550">
                <a:tc>
                  <a:txBody>
                    <a:bodyPr/>
                    <a:lstStyle/>
                    <a:p>
                      <a:pPr marL="0" marR="0" lvl="0" indent="0" algn="l" rtl="0">
                        <a:spcBef>
                          <a:spcPts val="0"/>
                        </a:spcBef>
                        <a:spcAft>
                          <a:spcPts val="0"/>
                        </a:spcAft>
                        <a:buNone/>
                      </a:pPr>
                      <a:r>
                        <a:rPr lang="en-US" sz="4000"/>
                        <a:t>1998</a:t>
                      </a:r>
                      <a:endParaRPr sz="400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38111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714375" y="775705"/>
            <a:ext cx="10925175" cy="490066"/>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Issues to Consider for Building a Team</a:t>
            </a:r>
            <a:endParaRPr dirty="0">
              <a:latin typeface="Calibri" panose="020F0502020204030204" pitchFamily="34" charset="0"/>
              <a:ea typeface="Georgia"/>
              <a:cs typeface="Calibri" panose="020F0502020204030204" pitchFamily="34" charset="0"/>
              <a:sym typeface="Georgia"/>
            </a:endParaRPr>
          </a:p>
        </p:txBody>
      </p:sp>
      <p:sp>
        <p:nvSpPr>
          <p:cNvPr id="173" name="Google Shape;173;p26"/>
          <p:cNvSpPr txBox="1">
            <a:spLocks noGrp="1"/>
          </p:cNvSpPr>
          <p:nvPr>
            <p:ph type="body" idx="1"/>
          </p:nvPr>
        </p:nvSpPr>
        <p:spPr>
          <a:xfrm>
            <a:off x="1142999" y="1620813"/>
            <a:ext cx="9667875" cy="34369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dirty="0">
                <a:solidFill>
                  <a:schemeClr val="dk1"/>
                </a:solidFill>
                <a:latin typeface="Calibri"/>
                <a:ea typeface="Calibri"/>
                <a:cs typeface="Calibri"/>
                <a:sym typeface="Calibri"/>
              </a:rPr>
              <a:t>1. Team Size</a:t>
            </a:r>
            <a:r>
              <a:rPr lang="en-US" dirty="0">
                <a:solidFill>
                  <a:schemeClr val="dk1"/>
                </a:solidFill>
                <a:latin typeface="Calibri"/>
                <a:ea typeface="Calibri"/>
                <a:cs typeface="Calibri"/>
                <a:sym typeface="Calibri"/>
              </a:rPr>
              <a:t>: A team of two to three founders seems ideal.</a:t>
            </a:r>
            <a:endParaRPr dirty="0"/>
          </a:p>
          <a:p>
            <a:pPr marL="0" lvl="0" indent="0" algn="l" rtl="0">
              <a:lnSpc>
                <a:spcPct val="90000"/>
              </a:lnSpc>
              <a:spcBef>
                <a:spcPts val="1000"/>
              </a:spcBef>
              <a:spcAft>
                <a:spcPts val="0"/>
              </a:spcAft>
              <a:buClr>
                <a:schemeClr val="dk1"/>
              </a:buClr>
              <a:buSzPts val="2800"/>
              <a:buNone/>
            </a:pPr>
            <a:r>
              <a:rPr lang="en-US" b="1" dirty="0">
                <a:solidFill>
                  <a:schemeClr val="dk1"/>
                </a:solidFill>
                <a:latin typeface="Calibri"/>
                <a:ea typeface="Calibri"/>
                <a:cs typeface="Calibri"/>
                <a:sym typeface="Calibri"/>
              </a:rPr>
              <a:t>2. </a:t>
            </a:r>
            <a:r>
              <a:rPr lang="en-US" b="1" dirty="0">
                <a:solidFill>
                  <a:srgbClr val="C00000"/>
                </a:solidFill>
                <a:latin typeface="Calibri"/>
                <a:ea typeface="Calibri"/>
                <a:cs typeface="Calibri"/>
                <a:sym typeface="Calibri"/>
              </a:rPr>
              <a:t>A leader to break deadlock among parties</a:t>
            </a:r>
            <a:r>
              <a:rPr lang="en-US" dirty="0">
                <a:solidFill>
                  <a:srgbClr val="C00000"/>
                </a:solidFill>
                <a:latin typeface="Calibri"/>
                <a:ea typeface="Calibri"/>
                <a:cs typeface="Calibri"/>
                <a:sym typeface="Calibri"/>
              </a:rPr>
              <a:t> </a:t>
            </a:r>
            <a:endParaRPr dirty="0">
              <a:solidFill>
                <a:srgbClr val="C00000"/>
              </a:solidFill>
            </a:endParaRPr>
          </a:p>
          <a:p>
            <a:pPr marL="0" lvl="0" indent="0" algn="l" rtl="0">
              <a:lnSpc>
                <a:spcPct val="90000"/>
              </a:lnSpc>
              <a:spcBef>
                <a:spcPts val="1000"/>
              </a:spcBef>
              <a:spcAft>
                <a:spcPts val="0"/>
              </a:spcAft>
              <a:buClr>
                <a:schemeClr val="dk1"/>
              </a:buClr>
              <a:buSzPts val="2800"/>
              <a:buNone/>
            </a:pPr>
            <a:r>
              <a:rPr lang="en-US" b="1" dirty="0">
                <a:solidFill>
                  <a:schemeClr val="dk1"/>
                </a:solidFill>
                <a:latin typeface="Calibri"/>
                <a:ea typeface="Calibri"/>
                <a:cs typeface="Calibri"/>
                <a:sym typeface="Calibri"/>
              </a:rPr>
              <a:t>3. History of founder working in stressful situation</a:t>
            </a:r>
            <a:r>
              <a:rPr lang="en-US" dirty="0">
                <a:solidFill>
                  <a:schemeClr val="dk1"/>
                </a:solidFill>
                <a:latin typeface="Calibri"/>
                <a:ea typeface="Calibri"/>
                <a:cs typeface="Calibri"/>
                <a:sym typeface="Calibri"/>
              </a:rPr>
              <a:t>: </a:t>
            </a:r>
            <a:endParaRPr dirty="0"/>
          </a:p>
          <a:p>
            <a:pPr marL="0" lvl="0" indent="0" algn="l" rtl="0">
              <a:lnSpc>
                <a:spcPct val="90000"/>
              </a:lnSpc>
              <a:spcBef>
                <a:spcPts val="1000"/>
              </a:spcBef>
              <a:spcAft>
                <a:spcPts val="0"/>
              </a:spcAft>
              <a:buClr>
                <a:schemeClr val="dk1"/>
              </a:buClr>
              <a:buSzPts val="2800"/>
              <a:buNone/>
            </a:pPr>
            <a:r>
              <a:rPr lang="en-US" b="1" dirty="0">
                <a:solidFill>
                  <a:schemeClr val="dk1"/>
                </a:solidFill>
                <a:latin typeface="Calibri"/>
                <a:ea typeface="Calibri"/>
                <a:cs typeface="Calibri"/>
                <a:sym typeface="Calibri"/>
              </a:rPr>
              <a:t>4. </a:t>
            </a:r>
            <a:r>
              <a:rPr lang="en-US" b="1" dirty="0">
                <a:solidFill>
                  <a:srgbClr val="C00000"/>
                </a:solidFill>
                <a:latin typeface="Calibri"/>
                <a:ea typeface="Calibri"/>
                <a:cs typeface="Calibri"/>
                <a:sym typeface="Calibri"/>
              </a:rPr>
              <a:t>Founders Goals</a:t>
            </a:r>
            <a:r>
              <a:rPr lang="en-US" dirty="0">
                <a:solidFill>
                  <a:srgbClr val="C00000"/>
                </a:solidFill>
                <a:latin typeface="Calibri"/>
                <a:ea typeface="Calibri"/>
                <a:cs typeface="Calibri"/>
                <a:sym typeface="Calibri"/>
              </a:rPr>
              <a:t>: </a:t>
            </a:r>
            <a:r>
              <a:rPr lang="en-US" dirty="0">
                <a:solidFill>
                  <a:schemeClr val="dk1"/>
                </a:solidFill>
                <a:latin typeface="Calibri"/>
                <a:ea typeface="Calibri"/>
                <a:cs typeface="Calibri"/>
                <a:sym typeface="Calibri"/>
              </a:rPr>
              <a:t>All founders need to be on the same page as regards future goals – financially, career wise, socially and geographically – with timeframes? (e.g. “exit” scenarios) </a:t>
            </a:r>
            <a:endParaRPr dirty="0"/>
          </a:p>
          <a:p>
            <a:pPr marL="228600" lvl="0" indent="-50800" algn="l" rtl="0">
              <a:lnSpc>
                <a:spcPct val="90000"/>
              </a:lnSpc>
              <a:spcBef>
                <a:spcPts val="1000"/>
              </a:spcBef>
              <a:spcAft>
                <a:spcPts val="0"/>
              </a:spcAft>
              <a:buClr>
                <a:schemeClr val="dk1"/>
              </a:buClr>
              <a:buSzPts val="2800"/>
              <a:buNone/>
            </a:pPr>
            <a:endParaRPr dirty="0"/>
          </a:p>
        </p:txBody>
      </p:sp>
    </p:spTree>
    <p:extLst>
      <p:ext uri="{BB962C8B-B14F-4D97-AF65-F5344CB8AC3E}">
        <p14:creationId xmlns:p14="http://schemas.microsoft.com/office/powerpoint/2010/main" val="10235461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Issues to Consider for Building a Team</a:t>
            </a:r>
            <a:endParaRPr dirty="0">
              <a:latin typeface="Calibri" panose="020F0502020204030204" pitchFamily="34" charset="0"/>
              <a:ea typeface="Georgia"/>
              <a:cs typeface="Calibri" panose="020F0502020204030204" pitchFamily="34" charset="0"/>
            </a:endParaRPr>
          </a:p>
        </p:txBody>
      </p:sp>
      <p:sp>
        <p:nvSpPr>
          <p:cNvPr id="179" name="Google Shape;179;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dirty="0"/>
              <a:t>5. </a:t>
            </a:r>
            <a:r>
              <a:rPr lang="en-US" b="1" dirty="0" smtClean="0"/>
              <a:t>CEO role.</a:t>
            </a:r>
            <a:endParaRPr b="1" dirty="0"/>
          </a:p>
          <a:p>
            <a:pPr marL="0" lvl="0" indent="0" algn="l" rtl="0">
              <a:lnSpc>
                <a:spcPct val="90000"/>
              </a:lnSpc>
              <a:spcBef>
                <a:spcPts val="1000"/>
              </a:spcBef>
              <a:spcAft>
                <a:spcPts val="0"/>
              </a:spcAft>
              <a:buClr>
                <a:schemeClr val="dk1"/>
              </a:buClr>
              <a:buSzPts val="2800"/>
              <a:buNone/>
            </a:pPr>
            <a:r>
              <a:rPr lang="en-US" b="1" dirty="0"/>
              <a:t>6</a:t>
            </a:r>
            <a:r>
              <a:rPr lang="en-US" b="1" dirty="0">
                <a:solidFill>
                  <a:srgbClr val="C00000"/>
                </a:solidFill>
              </a:rPr>
              <a:t>. Equity Philosophy: </a:t>
            </a:r>
            <a:r>
              <a:rPr lang="en-US" b="1" dirty="0"/>
              <a:t>Initial allocation and future accretion. </a:t>
            </a:r>
            <a:endParaRPr b="1" dirty="0"/>
          </a:p>
          <a:p>
            <a:pPr marL="0" lvl="0" indent="0" algn="l" rtl="0">
              <a:lnSpc>
                <a:spcPct val="90000"/>
              </a:lnSpc>
              <a:spcBef>
                <a:spcPts val="1000"/>
              </a:spcBef>
              <a:spcAft>
                <a:spcPts val="0"/>
              </a:spcAft>
              <a:buClr>
                <a:schemeClr val="dk1"/>
              </a:buClr>
              <a:buSzPts val="2800"/>
              <a:buNone/>
            </a:pPr>
            <a:r>
              <a:rPr lang="en-US" b="1" dirty="0"/>
              <a:t>7. Shared Vision: Is there a core vision drawing the team together? </a:t>
            </a:r>
            <a:endParaRPr b="1" dirty="0"/>
          </a:p>
          <a:p>
            <a:pPr marL="0" lvl="0" indent="0" algn="l" rtl="0">
              <a:lnSpc>
                <a:spcPct val="90000"/>
              </a:lnSpc>
              <a:spcBef>
                <a:spcPts val="1000"/>
              </a:spcBef>
              <a:spcAft>
                <a:spcPts val="0"/>
              </a:spcAft>
              <a:buClr>
                <a:schemeClr val="dk1"/>
              </a:buClr>
              <a:buSzPts val="2800"/>
              <a:buNone/>
            </a:pPr>
            <a:r>
              <a:rPr lang="en-US" b="1" dirty="0"/>
              <a:t>8. </a:t>
            </a:r>
            <a:r>
              <a:rPr lang="en-US" b="1" dirty="0">
                <a:solidFill>
                  <a:srgbClr val="C00000"/>
                </a:solidFill>
              </a:rPr>
              <a:t>Shared Values: </a:t>
            </a:r>
            <a:r>
              <a:rPr lang="en-US" b="1" dirty="0"/>
              <a:t>Common core values make the team a strong unit? </a:t>
            </a:r>
            <a:endParaRPr b="1" dirty="0"/>
          </a:p>
          <a:p>
            <a:pPr marL="0" lvl="0" indent="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19215793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Issues to Consider for Building a Team</a:t>
            </a:r>
            <a:endParaRPr dirty="0">
              <a:latin typeface="Calibri" panose="020F0502020204030204" pitchFamily="34" charset="0"/>
              <a:ea typeface="Georgia"/>
              <a:cs typeface="Calibri" panose="020F0502020204030204" pitchFamily="34" charset="0"/>
            </a:endParaRPr>
          </a:p>
        </p:txBody>
      </p:sp>
      <p:sp>
        <p:nvSpPr>
          <p:cNvPr id="185" name="Google Shape;185;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b="1" dirty="0"/>
              <a:t>9. Commitment: Commitment levels of each founder should be very clear? </a:t>
            </a:r>
            <a:endParaRPr dirty="0"/>
          </a:p>
          <a:p>
            <a:pPr marL="0" lvl="0" indent="0" algn="l" rtl="0">
              <a:lnSpc>
                <a:spcPct val="90000"/>
              </a:lnSpc>
              <a:spcBef>
                <a:spcPts val="1000"/>
              </a:spcBef>
              <a:spcAft>
                <a:spcPts val="0"/>
              </a:spcAft>
              <a:buClr>
                <a:schemeClr val="dk1"/>
              </a:buClr>
              <a:buSzPts val="2800"/>
              <a:buNone/>
            </a:pPr>
            <a:r>
              <a:rPr lang="en-US" b="1" dirty="0">
                <a:solidFill>
                  <a:srgbClr val="0070C0"/>
                </a:solidFill>
              </a:rPr>
              <a:t>10. Mix of Skills: Your business needs many skills. Find people with multiple skills and try to fill any gap. </a:t>
            </a:r>
            <a:endParaRPr dirty="0">
              <a:solidFill>
                <a:srgbClr val="0070C0"/>
              </a:solidFill>
            </a:endParaRPr>
          </a:p>
          <a:p>
            <a:pPr marL="0" lvl="0" indent="0" algn="l" rtl="0">
              <a:lnSpc>
                <a:spcPct val="90000"/>
              </a:lnSpc>
              <a:spcBef>
                <a:spcPts val="1000"/>
              </a:spcBef>
              <a:spcAft>
                <a:spcPts val="0"/>
              </a:spcAft>
              <a:buClr>
                <a:schemeClr val="dk1"/>
              </a:buClr>
              <a:buSzPts val="2800"/>
              <a:buNone/>
            </a:pPr>
            <a:r>
              <a:rPr lang="en-US" b="1" dirty="0"/>
              <a:t>11. Trust and Confidence: Do you have trust and confidence in your co-founders? </a:t>
            </a:r>
            <a:endParaRPr dirty="0"/>
          </a:p>
          <a:p>
            <a:pPr marL="0" lvl="0" indent="0" algn="l" rtl="0">
              <a:lnSpc>
                <a:spcPct val="90000"/>
              </a:lnSpc>
              <a:spcBef>
                <a:spcPts val="1000"/>
              </a:spcBef>
              <a:spcAft>
                <a:spcPts val="0"/>
              </a:spcAft>
              <a:buClr>
                <a:schemeClr val="dk1"/>
              </a:buClr>
              <a:buSzPts val="2800"/>
              <a:buNone/>
            </a:pPr>
            <a:r>
              <a:rPr lang="en-US" b="1" dirty="0"/>
              <a:t>12. </a:t>
            </a:r>
            <a:r>
              <a:rPr lang="en-US" b="1" dirty="0">
                <a:solidFill>
                  <a:srgbClr val="0070C0"/>
                </a:solidFill>
              </a:rPr>
              <a:t>Likability:</a:t>
            </a:r>
            <a:r>
              <a:rPr lang="en-US" b="1" dirty="0"/>
              <a:t> Can you see working with your co-founders for the next five years? Do they give you energy or not? </a:t>
            </a:r>
            <a:endParaRPr dirty="0"/>
          </a:p>
          <a:p>
            <a:pPr marL="228600" lvl="0" indent="-50800" algn="l" rtl="0">
              <a:lnSpc>
                <a:spcPct val="9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37382287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1240015" y="1495628"/>
            <a:ext cx="10204704" cy="3603156"/>
          </a:xfrm>
          <a:prstGeom prst="rect">
            <a:avLst/>
          </a:prstGeom>
          <a:noFill/>
          <a:ln>
            <a:noFill/>
          </a:ln>
        </p:spPr>
        <p:txBody>
          <a:bodyPr spcFirstLastPara="1" wrap="square" lIns="91425" tIns="45700" rIns="91425" bIns="45700" anchor="t" anchorCtr="0">
            <a:noAutofit/>
          </a:bodyPr>
          <a:lstStyle/>
          <a:p>
            <a:pPr>
              <a:lnSpc>
                <a:spcPct val="200000"/>
              </a:lnSpc>
              <a:buFont typeface="Wingdings" pitchFamily="2" charset="2"/>
              <a:buChar char="q"/>
            </a:pPr>
            <a:r>
              <a:rPr lang="en-US" sz="2400" b="1" dirty="0">
                <a:solidFill>
                  <a:schemeClr val="accent5">
                    <a:lumMod val="50000"/>
                  </a:schemeClr>
                </a:solidFill>
              </a:rPr>
              <a:t> </a:t>
            </a:r>
            <a:r>
              <a:rPr lang="en-US" sz="2400" b="1" dirty="0" smtClean="0">
                <a:solidFill>
                  <a:schemeClr val="accent5">
                    <a:lumMod val="50000"/>
                  </a:schemeClr>
                </a:solidFill>
              </a:rPr>
              <a:t>  Importance of </a:t>
            </a:r>
            <a:r>
              <a:rPr lang="en-US" sz="2400" b="1" dirty="0">
                <a:solidFill>
                  <a:schemeClr val="accent5">
                    <a:lumMod val="50000"/>
                  </a:schemeClr>
                </a:solidFill>
              </a:rPr>
              <a:t>the founding </a:t>
            </a:r>
            <a:r>
              <a:rPr lang="en-US" sz="2400" b="1" dirty="0" smtClean="0">
                <a:solidFill>
                  <a:schemeClr val="accent5">
                    <a:lumMod val="50000"/>
                  </a:schemeClr>
                </a:solidFill>
              </a:rPr>
              <a:t>members.</a:t>
            </a:r>
            <a:endParaRPr lang="en-US" sz="2400" b="1" dirty="0">
              <a:solidFill>
                <a:schemeClr val="accent5">
                  <a:lumMod val="50000"/>
                </a:schemeClr>
              </a:solidFill>
            </a:endParaRPr>
          </a:p>
          <a:p>
            <a:pPr>
              <a:lnSpc>
                <a:spcPct val="200000"/>
              </a:lnSpc>
              <a:buFont typeface="Wingdings" pitchFamily="2" charset="2"/>
              <a:buChar char="q"/>
            </a:pPr>
            <a:r>
              <a:rPr lang="en-US" sz="2400" b="1" dirty="0" smtClean="0">
                <a:solidFill>
                  <a:schemeClr val="accent5">
                    <a:lumMod val="50000"/>
                  </a:schemeClr>
                </a:solidFill>
              </a:rPr>
              <a:t>   Issues </a:t>
            </a:r>
            <a:r>
              <a:rPr lang="en-US" sz="2400" b="1" dirty="0">
                <a:solidFill>
                  <a:schemeClr val="accent5">
                    <a:lumMod val="50000"/>
                  </a:schemeClr>
                </a:solidFill>
              </a:rPr>
              <a:t>to be considered for selecting co-founders.</a:t>
            </a:r>
          </a:p>
          <a:p>
            <a:pPr>
              <a:lnSpc>
                <a:spcPct val="200000"/>
              </a:lnSpc>
              <a:buFont typeface="Wingdings" pitchFamily="2" charset="2"/>
              <a:buChar char="q"/>
            </a:pPr>
            <a:r>
              <a:rPr lang="en-US" sz="2400" b="1" dirty="0" smtClean="0">
                <a:solidFill>
                  <a:schemeClr val="accent5">
                    <a:lumMod val="50000"/>
                  </a:schemeClr>
                </a:solidFill>
              </a:rPr>
              <a:t>   Founders’ mentality</a:t>
            </a:r>
          </a:p>
          <a:p>
            <a:pPr>
              <a:lnSpc>
                <a:spcPct val="200000"/>
              </a:lnSpc>
              <a:buFont typeface="Wingdings" pitchFamily="2" charset="2"/>
              <a:buChar char="q"/>
            </a:pPr>
            <a:r>
              <a:rPr lang="en-US" sz="2400" b="1" dirty="0" smtClean="0">
                <a:solidFill>
                  <a:schemeClr val="accent5">
                    <a:lumMod val="50000"/>
                  </a:schemeClr>
                </a:solidFill>
              </a:rPr>
              <a:t>   The considerations for recruiting </a:t>
            </a:r>
            <a:r>
              <a:rPr lang="en-US" sz="2400" b="1" dirty="0">
                <a:solidFill>
                  <a:schemeClr val="accent5">
                    <a:lumMod val="50000"/>
                  </a:schemeClr>
                </a:solidFill>
              </a:rPr>
              <a:t>employees at early stage.</a:t>
            </a:r>
          </a:p>
        </p:txBody>
      </p:sp>
    </p:spTree>
    <p:extLst>
      <p:ext uri="{BB962C8B-B14F-4D97-AF65-F5344CB8AC3E}">
        <p14:creationId xmlns:p14="http://schemas.microsoft.com/office/powerpoint/2010/main" val="41921787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733425" y="560388"/>
            <a:ext cx="10439400" cy="418058"/>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More about Balanced Team</a:t>
            </a:r>
            <a:endParaRPr dirty="0">
              <a:latin typeface="Calibri" panose="020F0502020204030204" pitchFamily="34" charset="0"/>
              <a:ea typeface="Georgia"/>
              <a:cs typeface="Calibri" panose="020F0502020204030204" pitchFamily="34" charset="0"/>
              <a:sym typeface="Georgia"/>
            </a:endParaRPr>
          </a:p>
        </p:txBody>
      </p:sp>
      <p:sp>
        <p:nvSpPr>
          <p:cNvPr id="192" name="Google Shape;192;p29"/>
          <p:cNvSpPr txBox="1">
            <a:spLocks noGrp="1"/>
          </p:cNvSpPr>
          <p:nvPr>
            <p:ph type="body" idx="1"/>
          </p:nvPr>
        </p:nvSpPr>
        <p:spPr>
          <a:xfrm>
            <a:off x="323385" y="1081598"/>
            <a:ext cx="10760927" cy="471703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600" b="1" dirty="0"/>
              <a:t>Founders need to be unflappable, tough, they know what to do in every situation. They act quickly, they're decisive, they're creative, and they're ready for anything (Sam Altman). </a:t>
            </a:r>
            <a:endParaRPr sz="2600" b="1" dirty="0"/>
          </a:p>
          <a:p>
            <a:pPr marL="228600" lvl="0" indent="-228600" algn="l" rtl="0">
              <a:lnSpc>
                <a:spcPct val="90000"/>
              </a:lnSpc>
              <a:spcBef>
                <a:spcPts val="1000"/>
              </a:spcBef>
              <a:spcAft>
                <a:spcPts val="0"/>
              </a:spcAft>
              <a:buClr>
                <a:schemeClr val="dk1"/>
              </a:buClr>
              <a:buSzPts val="2400"/>
              <a:buChar char="•"/>
            </a:pPr>
            <a:r>
              <a:rPr lang="en-US" sz="2600" b="1" dirty="0" smtClean="0"/>
              <a:t>Communication </a:t>
            </a:r>
            <a:r>
              <a:rPr lang="en-US" sz="2600" b="1" dirty="0"/>
              <a:t>– founders should be able to communicate effectively with the entire team to give a sense of belonging, common goal and for a shared vision. </a:t>
            </a:r>
            <a:endParaRPr sz="2600" dirty="0"/>
          </a:p>
          <a:p>
            <a:pPr marL="228600" lvl="0" indent="-228600" algn="l" rtl="0">
              <a:lnSpc>
                <a:spcPct val="90000"/>
              </a:lnSpc>
              <a:spcBef>
                <a:spcPts val="1000"/>
              </a:spcBef>
              <a:spcAft>
                <a:spcPts val="0"/>
              </a:spcAft>
              <a:buClr>
                <a:schemeClr val="dk1"/>
              </a:buClr>
              <a:buSzPts val="2400"/>
              <a:buChar char="•"/>
            </a:pPr>
            <a:r>
              <a:rPr lang="en-US" sz="2600" b="1" dirty="0"/>
              <a:t>Team benefits from having an </a:t>
            </a:r>
            <a:r>
              <a:rPr lang="en-US" sz="2600" b="1" dirty="0">
                <a:solidFill>
                  <a:srgbClr val="0070C0"/>
                </a:solidFill>
              </a:rPr>
              <a:t>analytical thinker </a:t>
            </a:r>
            <a:r>
              <a:rPr lang="en-US" sz="2600" b="1" dirty="0"/>
              <a:t>who is </a:t>
            </a:r>
            <a:r>
              <a:rPr lang="en-US" sz="2600" b="1" dirty="0">
                <a:solidFill>
                  <a:srgbClr val="0070C0"/>
                </a:solidFill>
              </a:rPr>
              <a:t>detail-oriented</a:t>
            </a:r>
            <a:r>
              <a:rPr lang="en-US" sz="2600" b="1" dirty="0"/>
              <a:t>, </a:t>
            </a:r>
            <a:r>
              <a:rPr lang="en-US" sz="2600" b="1" dirty="0">
                <a:solidFill>
                  <a:srgbClr val="0070C0"/>
                </a:solidFill>
              </a:rPr>
              <a:t>process focused</a:t>
            </a:r>
            <a:r>
              <a:rPr lang="en-US" sz="2600" b="1" dirty="0"/>
              <a:t>, identifies and focuses on the </a:t>
            </a:r>
            <a:r>
              <a:rPr lang="en-US" sz="2600" b="1" dirty="0">
                <a:solidFill>
                  <a:srgbClr val="0070C0"/>
                </a:solidFill>
              </a:rPr>
              <a:t>sub-tasks</a:t>
            </a:r>
            <a:r>
              <a:rPr lang="en-US" sz="2600" b="1" dirty="0"/>
              <a:t> needed </a:t>
            </a:r>
            <a:br>
              <a:rPr lang="en-US" sz="2600" b="1" dirty="0"/>
            </a:br>
            <a:r>
              <a:rPr lang="en-US" sz="2600" b="1" dirty="0"/>
              <a:t>to achieve the goal. </a:t>
            </a:r>
            <a:br>
              <a:rPr lang="en-US" sz="2600" b="1" dirty="0"/>
            </a:br>
            <a:endParaRPr sz="2600" dirty="0"/>
          </a:p>
        </p:txBody>
      </p:sp>
    </p:spTree>
    <p:extLst>
      <p:ext uri="{BB962C8B-B14F-4D97-AF65-F5344CB8AC3E}">
        <p14:creationId xmlns:p14="http://schemas.microsoft.com/office/powerpoint/2010/main" val="42544767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body" idx="1"/>
          </p:nvPr>
        </p:nvSpPr>
        <p:spPr>
          <a:xfrm>
            <a:off x="211873" y="1279054"/>
            <a:ext cx="9857677" cy="4536503"/>
          </a:xfrm>
          <a:prstGeom prst="rect">
            <a:avLst/>
          </a:prstGeom>
          <a:noFill/>
          <a:ln>
            <a:noFill/>
          </a:ln>
        </p:spPr>
        <p:txBody>
          <a:bodyPr spcFirstLastPara="1" wrap="square" lIns="91425" tIns="45700" rIns="91425" bIns="45700" anchor="t" anchorCtr="0">
            <a:noAutofit/>
          </a:bodyPr>
          <a:lstStyle/>
          <a:p>
            <a:pPr marL="228600" lvl="0" indent="-203834" algn="l" rtl="0">
              <a:lnSpc>
                <a:spcPct val="80000"/>
              </a:lnSpc>
              <a:spcBef>
                <a:spcPts val="0"/>
              </a:spcBef>
              <a:spcAft>
                <a:spcPts val="0"/>
              </a:spcAft>
              <a:buClr>
                <a:schemeClr val="dk1"/>
              </a:buClr>
              <a:buSzPts val="2200"/>
              <a:buChar char="•"/>
            </a:pPr>
            <a:r>
              <a:rPr lang="en-US" sz="2600" b="1" dirty="0"/>
              <a:t>A product expert </a:t>
            </a:r>
            <a:r>
              <a:rPr lang="en-US" sz="2600" dirty="0"/>
              <a:t>(Prima Donna and Superstar). That person would </a:t>
            </a:r>
            <a:r>
              <a:rPr lang="en-US" sz="2600" b="1" dirty="0">
                <a:solidFill>
                  <a:srgbClr val="1F3864"/>
                </a:solidFill>
              </a:rPr>
              <a:t>turns the problem and customer knowledge into a workable prototype </a:t>
            </a:r>
            <a:r>
              <a:rPr lang="en-US" sz="2600" dirty="0"/>
              <a:t>and do things that scale.</a:t>
            </a:r>
            <a:endParaRPr sz="2600" dirty="0"/>
          </a:p>
          <a:p>
            <a:pPr marL="228600" lvl="0" indent="-203834" algn="l" rtl="0">
              <a:lnSpc>
                <a:spcPct val="80000"/>
              </a:lnSpc>
              <a:spcBef>
                <a:spcPts val="1000"/>
              </a:spcBef>
              <a:spcAft>
                <a:spcPts val="0"/>
              </a:spcAft>
              <a:buClr>
                <a:srgbClr val="C00000"/>
              </a:buClr>
              <a:buSzPts val="2200"/>
              <a:buChar char="•"/>
            </a:pPr>
            <a:r>
              <a:rPr lang="en-US" sz="2600" b="1" dirty="0">
                <a:solidFill>
                  <a:srgbClr val="0070C0"/>
                </a:solidFill>
              </a:rPr>
              <a:t>A Leader</a:t>
            </a:r>
            <a:r>
              <a:rPr lang="en-US" sz="2600" dirty="0">
                <a:solidFill>
                  <a:srgbClr val="0070C0"/>
                </a:solidFill>
              </a:rPr>
              <a:t> </a:t>
            </a:r>
            <a:r>
              <a:rPr lang="en-US" sz="2600" dirty="0"/>
              <a:t>– who has sway on everybody and mitigates interpersonal crisis. </a:t>
            </a:r>
            <a:endParaRPr sz="2600" dirty="0"/>
          </a:p>
          <a:p>
            <a:pPr marL="228600" lvl="0" indent="-203834" algn="l" rtl="0">
              <a:lnSpc>
                <a:spcPct val="80000"/>
              </a:lnSpc>
              <a:spcBef>
                <a:spcPts val="1000"/>
              </a:spcBef>
              <a:spcAft>
                <a:spcPts val="0"/>
              </a:spcAft>
              <a:buClr>
                <a:schemeClr val="dk1"/>
              </a:buClr>
              <a:buSzPts val="2200"/>
              <a:buChar char="•"/>
            </a:pPr>
            <a:r>
              <a:rPr lang="en-US" sz="2600" b="1" dirty="0"/>
              <a:t>An industry expert </a:t>
            </a:r>
            <a:r>
              <a:rPr lang="en-US" sz="2600" dirty="0"/>
              <a:t>– with deep experience</a:t>
            </a:r>
            <a:endParaRPr sz="2600" dirty="0"/>
          </a:p>
          <a:p>
            <a:pPr marL="228600" lvl="0" indent="-203834" algn="l" rtl="0">
              <a:lnSpc>
                <a:spcPct val="80000"/>
              </a:lnSpc>
              <a:spcBef>
                <a:spcPts val="1000"/>
              </a:spcBef>
              <a:spcAft>
                <a:spcPts val="0"/>
              </a:spcAft>
              <a:buClr>
                <a:srgbClr val="C00000"/>
              </a:buClr>
              <a:buSzPts val="2200"/>
              <a:buChar char="•"/>
            </a:pPr>
            <a:r>
              <a:rPr lang="en-US" sz="2600" b="1" dirty="0">
                <a:solidFill>
                  <a:srgbClr val="0070C0"/>
                </a:solidFill>
              </a:rPr>
              <a:t>A marketing expert </a:t>
            </a:r>
            <a:r>
              <a:rPr lang="en-US" sz="2600" dirty="0"/>
              <a:t>– who knows the mantra to sell whatever you make</a:t>
            </a:r>
            <a:endParaRPr sz="2600" dirty="0"/>
          </a:p>
          <a:p>
            <a:pPr marL="228600" lvl="0" indent="-203834" algn="l" rtl="0">
              <a:lnSpc>
                <a:spcPct val="80000"/>
              </a:lnSpc>
              <a:spcBef>
                <a:spcPts val="1000"/>
              </a:spcBef>
              <a:spcAft>
                <a:spcPts val="0"/>
              </a:spcAft>
              <a:buClr>
                <a:schemeClr val="dk1"/>
              </a:buClr>
              <a:buSzPts val="2200"/>
              <a:buChar char="•"/>
            </a:pPr>
            <a:r>
              <a:rPr lang="en-US" sz="2600" b="1" dirty="0"/>
              <a:t>A financial expert </a:t>
            </a:r>
            <a:r>
              <a:rPr lang="en-US" sz="2600" dirty="0"/>
              <a:t>– ensures need and source of money in time proactively.</a:t>
            </a:r>
            <a:endParaRPr sz="2600" dirty="0"/>
          </a:p>
          <a:p>
            <a:pPr marL="228600" lvl="0" indent="-203834" algn="l" rtl="0">
              <a:lnSpc>
                <a:spcPct val="80000"/>
              </a:lnSpc>
              <a:spcBef>
                <a:spcPts val="1000"/>
              </a:spcBef>
              <a:spcAft>
                <a:spcPts val="0"/>
              </a:spcAft>
              <a:buClr>
                <a:srgbClr val="C00000"/>
              </a:buClr>
              <a:buSzPts val="2200"/>
              <a:buChar char="•"/>
            </a:pPr>
            <a:r>
              <a:rPr lang="en-US" sz="2600" b="1" dirty="0">
                <a:solidFill>
                  <a:srgbClr val="0070C0"/>
                </a:solidFill>
              </a:rPr>
              <a:t>A person with a fat purse </a:t>
            </a:r>
            <a:r>
              <a:rPr lang="en-US" sz="2600" dirty="0"/>
              <a:t>– who is ready with fund as and when necessary.</a:t>
            </a:r>
            <a:endParaRPr sz="2600" dirty="0"/>
          </a:p>
          <a:p>
            <a:pPr marL="0" lvl="0" indent="0" algn="l" rtl="0">
              <a:lnSpc>
                <a:spcPct val="80000"/>
              </a:lnSpc>
              <a:spcBef>
                <a:spcPts val="1000"/>
              </a:spcBef>
              <a:spcAft>
                <a:spcPts val="0"/>
              </a:spcAft>
              <a:buClr>
                <a:schemeClr val="dk1"/>
              </a:buClr>
              <a:buSzPts val="2590"/>
              <a:buNone/>
            </a:pPr>
            <a:endParaRPr sz="2600" dirty="0"/>
          </a:p>
        </p:txBody>
      </p:sp>
      <p:sp>
        <p:nvSpPr>
          <p:cNvPr id="204" name="Google Shape;204;p31"/>
          <p:cNvSpPr txBox="1">
            <a:spLocks noGrp="1"/>
          </p:cNvSpPr>
          <p:nvPr>
            <p:ph type="title"/>
          </p:nvPr>
        </p:nvSpPr>
        <p:spPr>
          <a:xfrm>
            <a:off x="114300" y="514350"/>
            <a:ext cx="11658600" cy="764704"/>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A Balanced Team to Have the Following Experts</a:t>
            </a:r>
            <a:endParaRPr dirty="0">
              <a:latin typeface="Calibri" panose="020F0502020204030204" pitchFamily="34" charset="0"/>
              <a:ea typeface="Georgia"/>
              <a:cs typeface="Calibri" panose="020F0502020204030204" pitchFamily="34" charset="0"/>
              <a:sym typeface="Georgia"/>
            </a:endParaRPr>
          </a:p>
        </p:txBody>
      </p:sp>
      <p:pic>
        <p:nvPicPr>
          <p:cNvPr id="1028" name="Picture 4" descr="Daniel, Craig, Daniel Craig, James Bond, Bond, 0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69550" y="1279054"/>
            <a:ext cx="1962073" cy="267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0871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body" idx="1"/>
          </p:nvPr>
        </p:nvSpPr>
        <p:spPr>
          <a:xfrm>
            <a:off x="232730" y="1448167"/>
            <a:ext cx="11383882" cy="4150200"/>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660"/>
              <a:buChar char="•"/>
            </a:pPr>
            <a:r>
              <a:rPr lang="en-US" sz="2660" b="1" dirty="0"/>
              <a:t>Sharing knowledge and skills </a:t>
            </a:r>
            <a:r>
              <a:rPr lang="en-US" sz="1960" dirty="0"/>
              <a:t>- </a:t>
            </a:r>
            <a:r>
              <a:rPr lang="en-US" sz="2400" dirty="0"/>
              <a:t>proactively sharing knowledge and skills with others in the team greatly benefits the team and the venture.</a:t>
            </a:r>
            <a:endParaRPr sz="2400" dirty="0"/>
          </a:p>
          <a:p>
            <a:pPr marL="228600" lvl="0" indent="-228600" algn="l" rtl="0">
              <a:lnSpc>
                <a:spcPct val="70000"/>
              </a:lnSpc>
              <a:spcBef>
                <a:spcPts val="1000"/>
              </a:spcBef>
              <a:spcAft>
                <a:spcPts val="0"/>
              </a:spcAft>
              <a:buClr>
                <a:schemeClr val="dk1"/>
              </a:buClr>
              <a:buSzPts val="2660"/>
              <a:buChar char="•"/>
            </a:pPr>
            <a:r>
              <a:rPr lang="en-US" sz="2660" b="1" dirty="0"/>
              <a:t>A good test of goal alignment is to let each team member pitch before an independent person</a:t>
            </a:r>
            <a:r>
              <a:rPr lang="en-US" sz="2660" dirty="0"/>
              <a:t>. </a:t>
            </a:r>
            <a:r>
              <a:rPr lang="en-US" sz="2400" dirty="0"/>
              <a:t>If all the members articulate the same business model the team is synchronized to a common goal. </a:t>
            </a:r>
          </a:p>
          <a:p>
            <a:pPr marL="228600" lvl="0" indent="-228600" algn="l" rtl="0">
              <a:lnSpc>
                <a:spcPct val="70000"/>
              </a:lnSpc>
              <a:spcBef>
                <a:spcPts val="1000"/>
              </a:spcBef>
              <a:spcAft>
                <a:spcPts val="0"/>
              </a:spcAft>
              <a:buClr>
                <a:schemeClr val="dk1"/>
              </a:buClr>
              <a:buSzPts val="2660"/>
              <a:buChar char="•"/>
            </a:pPr>
            <a:r>
              <a:rPr lang="en-US" sz="2400" dirty="0"/>
              <a:t>The goal is not mere vision oriented; but requires strict </a:t>
            </a:r>
            <a:r>
              <a:rPr lang="en-US" sz="2660" b="1" dirty="0"/>
              <a:t>adherence to performance metrics</a:t>
            </a:r>
            <a:r>
              <a:rPr lang="en-US" sz="2660" dirty="0"/>
              <a:t>.</a:t>
            </a:r>
            <a:endParaRPr dirty="0"/>
          </a:p>
          <a:p>
            <a:pPr marL="228600" lvl="0" indent="-228600" algn="l" rtl="0">
              <a:lnSpc>
                <a:spcPct val="70000"/>
              </a:lnSpc>
              <a:spcBef>
                <a:spcPts val="1000"/>
              </a:spcBef>
              <a:spcAft>
                <a:spcPts val="0"/>
              </a:spcAft>
              <a:buClr>
                <a:schemeClr val="dk1"/>
              </a:buClr>
              <a:buSzPts val="1960"/>
              <a:buChar char="•"/>
            </a:pPr>
            <a:r>
              <a:rPr lang="en-US" sz="1960" dirty="0"/>
              <a:t>A </a:t>
            </a:r>
            <a:r>
              <a:rPr lang="en-US" sz="2660" b="1" dirty="0"/>
              <a:t>shared understanding </a:t>
            </a:r>
            <a:r>
              <a:rPr lang="en-US" sz="2400" dirty="0"/>
              <a:t>of the goal is extremely important, but </a:t>
            </a:r>
            <a:r>
              <a:rPr lang="en-US" sz="2660" b="1" dirty="0"/>
              <a:t>commitment to </a:t>
            </a:r>
            <a:br>
              <a:rPr lang="en-US" sz="2660" b="1" dirty="0"/>
            </a:br>
            <a:r>
              <a:rPr lang="en-US" sz="2660" b="1" dirty="0"/>
              <a:t>the goal </a:t>
            </a:r>
            <a:r>
              <a:rPr lang="en-US" sz="2400" dirty="0"/>
              <a:t>is even more important.</a:t>
            </a:r>
            <a:endParaRPr sz="2400" dirty="0"/>
          </a:p>
          <a:p>
            <a:pPr marL="228600" indent="-228600">
              <a:lnSpc>
                <a:spcPct val="70000"/>
              </a:lnSpc>
              <a:buSzPts val="1960"/>
            </a:pPr>
            <a:r>
              <a:rPr lang="en-US" sz="2660" b="1" dirty="0"/>
              <a:t>Every member contributes - every member benefits</a:t>
            </a:r>
            <a:r>
              <a:rPr lang="en-US" sz="1960" dirty="0"/>
              <a:t>: </a:t>
            </a:r>
            <a:r>
              <a:rPr lang="en-US" sz="2400" dirty="0"/>
              <a:t>Members showing </a:t>
            </a:r>
            <a:br>
              <a:rPr lang="en-US" sz="2400" dirty="0"/>
            </a:br>
            <a:r>
              <a:rPr lang="en-US" sz="2400" dirty="0"/>
              <a:t>up to attend meetings and rendering opinions but not doing work as </a:t>
            </a:r>
            <a:br>
              <a:rPr lang="en-US" sz="2400" dirty="0"/>
            </a:br>
            <a:r>
              <a:rPr lang="en-US" sz="2400" dirty="0"/>
              <a:t>expected, impair performance and demoralize  the active teammates.</a:t>
            </a:r>
            <a:endParaRPr sz="2400" dirty="0"/>
          </a:p>
          <a:p>
            <a:pPr marL="228600" lvl="0" indent="-104140" algn="l" rtl="0">
              <a:lnSpc>
                <a:spcPct val="70000"/>
              </a:lnSpc>
              <a:spcBef>
                <a:spcPts val="1000"/>
              </a:spcBef>
              <a:spcAft>
                <a:spcPts val="0"/>
              </a:spcAft>
              <a:buClr>
                <a:schemeClr val="dk1"/>
              </a:buClr>
              <a:buSzPts val="1960"/>
              <a:buNone/>
            </a:pPr>
            <a:endParaRPr sz="1960" dirty="0"/>
          </a:p>
        </p:txBody>
      </p:sp>
      <p:sp>
        <p:nvSpPr>
          <p:cNvPr id="198" name="Google Shape;198;p30"/>
          <p:cNvSpPr txBox="1">
            <a:spLocks noGrp="1"/>
          </p:cNvSpPr>
          <p:nvPr>
            <p:ph type="title"/>
          </p:nvPr>
        </p:nvSpPr>
        <p:spPr>
          <a:xfrm>
            <a:off x="232730" y="328224"/>
            <a:ext cx="10515600" cy="1054200"/>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More about Balanced Team</a:t>
            </a:r>
            <a:endParaRPr dirty="0">
              <a:latin typeface="Calibri" panose="020F0502020204030204" pitchFamily="34" charset="0"/>
              <a:ea typeface="Georgia"/>
              <a:cs typeface="Calibri" panose="020F0502020204030204" pitchFamily="34" charset="0"/>
              <a:sym typeface="Georgia"/>
            </a:endParaRPr>
          </a:p>
        </p:txBody>
      </p:sp>
    </p:spTree>
    <p:extLst>
      <p:ext uri="{BB962C8B-B14F-4D97-AF65-F5344CB8AC3E}">
        <p14:creationId xmlns:p14="http://schemas.microsoft.com/office/powerpoint/2010/main" val="32925765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152401" y="313192"/>
            <a:ext cx="11496674" cy="778098"/>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Experience of Bad Team Member</a:t>
            </a:r>
            <a:endParaRPr>
              <a:latin typeface="Calibri" panose="020F0502020204030204" pitchFamily="34" charset="0"/>
              <a:ea typeface="Georgia"/>
              <a:cs typeface="Calibri" panose="020F0502020204030204" pitchFamily="34" charset="0"/>
              <a:sym typeface="Georgia"/>
            </a:endParaRPr>
          </a:p>
        </p:txBody>
      </p:sp>
      <p:sp>
        <p:nvSpPr>
          <p:cNvPr id="211" name="Google Shape;211;p32"/>
          <p:cNvSpPr txBox="1">
            <a:spLocks noGrp="1"/>
          </p:cNvSpPr>
          <p:nvPr>
            <p:ph type="body" idx="1"/>
          </p:nvPr>
        </p:nvSpPr>
        <p:spPr>
          <a:xfrm>
            <a:off x="430180" y="1179527"/>
            <a:ext cx="11363400" cy="5097000"/>
          </a:xfrm>
          <a:prstGeom prst="rect">
            <a:avLst/>
          </a:prstGeom>
          <a:noFill/>
          <a:ln>
            <a:noFill/>
          </a:ln>
        </p:spPr>
        <p:txBody>
          <a:bodyPr spcFirstLastPara="1" wrap="square" lIns="91425" tIns="45700" rIns="91425" bIns="45700" anchor="t" anchorCtr="0">
            <a:noAutofit/>
          </a:bodyPr>
          <a:lstStyle/>
          <a:p>
            <a:pPr marL="228600" lvl="0" indent="-215900" algn="l" rtl="0">
              <a:lnSpc>
                <a:spcPct val="90000"/>
              </a:lnSpc>
              <a:spcBef>
                <a:spcPts val="0"/>
              </a:spcBef>
              <a:spcAft>
                <a:spcPts val="0"/>
              </a:spcAft>
              <a:buClr>
                <a:schemeClr val="dk1"/>
              </a:buClr>
              <a:buSzPts val="2600"/>
              <a:buChar char="•"/>
            </a:pPr>
            <a:r>
              <a:rPr lang="en-US" sz="2600" b="1" dirty="0" err="1"/>
              <a:t>Schoner</a:t>
            </a:r>
            <a:r>
              <a:rPr lang="en-US" sz="2600" b="1" dirty="0"/>
              <a:t> cofounded the radio frequency identification technology company </a:t>
            </a:r>
            <a:r>
              <a:rPr lang="en-US" sz="2600" b="1" dirty="0" err="1"/>
              <a:t>ThingMagic</a:t>
            </a:r>
            <a:r>
              <a:rPr lang="en-US" sz="2600" b="1" dirty="0"/>
              <a:t> with four fellow Media Lab graduates at the MIT, and experienced a year of </a:t>
            </a:r>
            <a:r>
              <a:rPr lang="en-US" sz="2600" b="1" dirty="0">
                <a:solidFill>
                  <a:srgbClr val="FF0000"/>
                </a:solidFill>
              </a:rPr>
              <a:t>"extreme turmoil."</a:t>
            </a:r>
            <a:endParaRPr sz="2600" dirty="0"/>
          </a:p>
          <a:p>
            <a:pPr marL="228600" lvl="0" indent="-215900" algn="l" rtl="0">
              <a:lnSpc>
                <a:spcPct val="90000"/>
              </a:lnSpc>
              <a:spcBef>
                <a:spcPts val="1000"/>
              </a:spcBef>
              <a:spcAft>
                <a:spcPts val="0"/>
              </a:spcAft>
              <a:buClr>
                <a:schemeClr val="dk1"/>
              </a:buClr>
              <a:buSzPts val="2600"/>
              <a:buChar char="•"/>
            </a:pPr>
            <a:r>
              <a:rPr lang="en-US" sz="2600" b="1" i="1" dirty="0"/>
              <a:t>"We had </a:t>
            </a:r>
            <a:r>
              <a:rPr lang="en-US" sz="2600" b="1" i="1" u="sng" dirty="0">
                <a:solidFill>
                  <a:srgbClr val="1F3864"/>
                </a:solidFill>
              </a:rPr>
              <a:t>worked together before </a:t>
            </a:r>
            <a:r>
              <a:rPr lang="en-US" sz="2600" b="1" i="1" dirty="0"/>
              <a:t>and </a:t>
            </a:r>
            <a:r>
              <a:rPr lang="en-US" sz="2600" b="1" i="1" u="sng" dirty="0">
                <a:solidFill>
                  <a:srgbClr val="1F3864"/>
                </a:solidFill>
              </a:rPr>
              <a:t>were convinced we knew each other well,</a:t>
            </a:r>
            <a:r>
              <a:rPr lang="en-US" sz="2600" b="1" i="1" dirty="0"/>
              <a:t>" he says. "But once you start a company, </a:t>
            </a:r>
            <a:r>
              <a:rPr lang="en-US" sz="2600" b="1" i="1" u="sng" dirty="0">
                <a:solidFill>
                  <a:srgbClr val="1F3864"/>
                </a:solidFill>
              </a:rPr>
              <a:t>outside pressure causes people to act differently</a:t>
            </a:r>
            <a:r>
              <a:rPr lang="en-US" sz="2600" b="1" i="1" dirty="0"/>
              <a:t>. That was, for me, one of the most traumatic experiences in my early years. A fundamentally different environment changes people, and how they react." </a:t>
            </a:r>
            <a:endParaRPr sz="2600" b="1" i="1" dirty="0"/>
          </a:p>
          <a:p>
            <a:pPr marL="228600" lvl="0" indent="-215900" algn="l" rtl="0">
              <a:lnSpc>
                <a:spcPct val="90000"/>
              </a:lnSpc>
              <a:spcBef>
                <a:spcPts val="1000"/>
              </a:spcBef>
              <a:spcAft>
                <a:spcPts val="0"/>
              </a:spcAft>
              <a:buClr>
                <a:schemeClr val="dk1"/>
              </a:buClr>
              <a:buSzPts val="2600"/>
              <a:buChar char="•"/>
            </a:pPr>
            <a:r>
              <a:rPr lang="en-US" sz="2600" b="1" i="1" dirty="0"/>
              <a:t>"</a:t>
            </a:r>
            <a:r>
              <a:rPr lang="en-US" sz="2600" b="1" i="1" dirty="0">
                <a:solidFill>
                  <a:srgbClr val="1F3864"/>
                </a:solidFill>
              </a:rPr>
              <a:t>The founding team cannot be changed, and no one can speak to investors</a:t>
            </a:r>
            <a:br>
              <a:rPr lang="en-US" sz="2600" b="1" i="1" dirty="0">
                <a:solidFill>
                  <a:srgbClr val="1F3864"/>
                </a:solidFill>
              </a:rPr>
            </a:br>
            <a:r>
              <a:rPr lang="en-US" sz="2600" b="1" i="1" dirty="0">
                <a:solidFill>
                  <a:srgbClr val="1F3864"/>
                </a:solidFill>
              </a:rPr>
              <a:t>or customers with authority like a founder," he says. "It’s a great </a:t>
            </a:r>
            <a:br>
              <a:rPr lang="en-US" sz="2600" b="1" i="1" dirty="0">
                <a:solidFill>
                  <a:srgbClr val="1F3864"/>
                </a:solidFill>
              </a:rPr>
            </a:br>
            <a:r>
              <a:rPr lang="en-US" sz="2600" b="1" i="1" dirty="0">
                <a:solidFill>
                  <a:srgbClr val="1F3864"/>
                </a:solidFill>
              </a:rPr>
              <a:t>asset to have at the beginning and hard to add later.”    </a:t>
            </a:r>
            <a:r>
              <a:rPr lang="en-US" sz="2600" b="1" dirty="0" err="1">
                <a:solidFill>
                  <a:srgbClr val="1F3864"/>
                </a:solidFill>
              </a:rPr>
              <a:t>Schoner</a:t>
            </a:r>
            <a:endParaRPr sz="2600" b="1" dirty="0">
              <a:solidFill>
                <a:srgbClr val="1F3864"/>
              </a:solidFill>
            </a:endParaRPr>
          </a:p>
        </p:txBody>
      </p:sp>
    </p:spTree>
    <p:extLst>
      <p:ext uri="{BB962C8B-B14F-4D97-AF65-F5344CB8AC3E}">
        <p14:creationId xmlns:p14="http://schemas.microsoft.com/office/powerpoint/2010/main" val="24658033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Know the Founder’s Mentality</a:t>
            </a:r>
            <a:endParaRPr dirty="0">
              <a:latin typeface="Calibri" panose="020F0502020204030204" pitchFamily="34" charset="0"/>
              <a:ea typeface="Georgia"/>
              <a:cs typeface="Calibri" panose="020F0502020204030204" pitchFamily="34" charset="0"/>
              <a:sym typeface="Georgia"/>
            </a:endParaRPr>
          </a:p>
        </p:txBody>
      </p:sp>
      <p:sp>
        <p:nvSpPr>
          <p:cNvPr id="224" name="Google Shape;224;p34"/>
          <p:cNvSpPr txBox="1">
            <a:spLocks noGrp="1"/>
          </p:cNvSpPr>
          <p:nvPr>
            <p:ph type="body" idx="1"/>
          </p:nvPr>
        </p:nvSpPr>
        <p:spPr>
          <a:xfrm>
            <a:off x="619799" y="1470279"/>
            <a:ext cx="7567040" cy="3742547"/>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380"/>
              <a:buChar char="•"/>
            </a:pPr>
            <a:r>
              <a:rPr lang="en-US" b="1" dirty="0"/>
              <a:t>New ventures should begin with insurgents </a:t>
            </a:r>
            <a:r>
              <a:rPr lang="en-US" b="1" dirty="0" smtClean="0"/>
              <a:t>mission—fast</a:t>
            </a:r>
            <a:r>
              <a:rPr lang="en-US" b="1" dirty="0"/>
              <a:t>, customer-focused, agile and adaptable. </a:t>
            </a:r>
            <a:endParaRPr b="1" dirty="0"/>
          </a:p>
          <a:p>
            <a:pPr marL="228600" lvl="0" indent="-228600" algn="l" rtl="0">
              <a:lnSpc>
                <a:spcPct val="70000"/>
              </a:lnSpc>
              <a:spcBef>
                <a:spcPts val="1000"/>
              </a:spcBef>
              <a:spcAft>
                <a:spcPts val="0"/>
              </a:spcAft>
              <a:buClr>
                <a:schemeClr val="dk1"/>
              </a:buClr>
              <a:buSzPts val="2380"/>
              <a:buChar char="•"/>
            </a:pPr>
            <a:r>
              <a:rPr lang="en-US" b="1" dirty="0"/>
              <a:t>Research shows that causes of </a:t>
            </a:r>
            <a:r>
              <a:rPr lang="en-US" b="1" dirty="0">
                <a:solidFill>
                  <a:schemeClr val="accent2">
                    <a:lumMod val="50000"/>
                  </a:schemeClr>
                </a:solidFill>
              </a:rPr>
              <a:t>failure of 90% </a:t>
            </a:r>
            <a:r>
              <a:rPr lang="en-US" b="1" dirty="0"/>
              <a:t>of the companies are </a:t>
            </a:r>
            <a:r>
              <a:rPr lang="en-US" b="1" dirty="0">
                <a:solidFill>
                  <a:schemeClr val="accent2">
                    <a:lumMod val="50000"/>
                  </a:schemeClr>
                </a:solidFill>
              </a:rPr>
              <a:t>internal</a:t>
            </a:r>
            <a:r>
              <a:rPr lang="en-US" b="1" dirty="0"/>
              <a:t> – particularly as companies scales, their founder’s mentality is lost, though there is always an external narrative. </a:t>
            </a:r>
            <a:endParaRPr dirty="0"/>
          </a:p>
          <a:p>
            <a:pPr marL="228600" lvl="0" indent="-228600" algn="l" rtl="0">
              <a:lnSpc>
                <a:spcPct val="70000"/>
              </a:lnSpc>
              <a:spcBef>
                <a:spcPts val="1000"/>
              </a:spcBef>
              <a:spcAft>
                <a:spcPts val="0"/>
              </a:spcAft>
              <a:buClr>
                <a:schemeClr val="dk1"/>
              </a:buClr>
              <a:buSzPts val="2380"/>
              <a:buChar char="•"/>
            </a:pPr>
            <a:r>
              <a:rPr lang="en-US" b="1" dirty="0"/>
              <a:t>Founder’s mentality consists of three traits: an insurgent’s mission, an owner’s mindset, an obsession with the front line. </a:t>
            </a:r>
            <a:endParaRPr b="1" dirty="0"/>
          </a:p>
          <a:p>
            <a:pPr marL="0" lvl="0" indent="0" algn="l" rtl="0">
              <a:lnSpc>
                <a:spcPct val="70000"/>
              </a:lnSpc>
              <a:spcBef>
                <a:spcPts val="1000"/>
              </a:spcBef>
              <a:spcAft>
                <a:spcPts val="0"/>
              </a:spcAft>
              <a:buNone/>
            </a:pPr>
            <a:endParaRPr sz="2380" b="1" dirty="0"/>
          </a:p>
        </p:txBody>
      </p:sp>
      <p:pic>
        <p:nvPicPr>
          <p:cNvPr id="5122" name="Picture 2" descr="Man Standing Beside Man Holding Gray Clu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4770" y="3700524"/>
            <a:ext cx="2515077" cy="16776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rtnership, Connectedness, Personal, Businessm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3776" y="2156510"/>
            <a:ext cx="2590130" cy="1421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Monument At The Top Of St, Mount St"/>
          <p:cNvPicPr>
            <a:picLocks noChangeAspect="1" noChangeArrowheads="1"/>
          </p:cNvPicPr>
          <p:nvPr/>
        </p:nvPicPr>
        <p:blipFill rotWithShape="1">
          <a:blip r:embed="rId5">
            <a:extLst>
              <a:ext uri="{28A0092B-C50C-407E-A947-70E740481C1C}">
                <a14:useLocalDpi xmlns:a14="http://schemas.microsoft.com/office/drawing/2010/main" val="0"/>
              </a:ext>
            </a:extLst>
          </a:blip>
          <a:srcRect l="29274" t="17158" r="34629" b="24671"/>
          <a:stretch/>
        </p:blipFill>
        <p:spPr bwMode="auto">
          <a:xfrm>
            <a:off x="9758841" y="401752"/>
            <a:ext cx="1871896" cy="201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426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Know the Founder’s Mentality</a:t>
            </a:r>
            <a:endParaRPr dirty="0">
              <a:latin typeface="Calibri" panose="020F0502020204030204" pitchFamily="34" charset="0"/>
              <a:ea typeface="Georgia"/>
              <a:cs typeface="Calibri" panose="020F0502020204030204" pitchFamily="34" charset="0"/>
              <a:sym typeface="Georgia"/>
            </a:endParaRPr>
          </a:p>
        </p:txBody>
      </p:sp>
      <p:sp>
        <p:nvSpPr>
          <p:cNvPr id="231" name="Google Shape;231;p35"/>
          <p:cNvSpPr txBox="1">
            <a:spLocks noGrp="1"/>
          </p:cNvSpPr>
          <p:nvPr>
            <p:ph type="body" idx="1"/>
          </p:nvPr>
        </p:nvSpPr>
        <p:spPr>
          <a:xfrm>
            <a:off x="485775" y="1323975"/>
            <a:ext cx="10962600" cy="4562400"/>
          </a:xfrm>
          <a:prstGeom prst="rect">
            <a:avLst/>
          </a:prstGeom>
          <a:noFill/>
          <a:ln>
            <a:noFill/>
          </a:ln>
        </p:spPr>
        <p:txBody>
          <a:bodyPr spcFirstLastPara="1" wrap="square" lIns="91425" tIns="45700" rIns="91425" bIns="45700" anchor="t" anchorCtr="0">
            <a:noAutofit/>
          </a:bodyPr>
          <a:lstStyle/>
          <a:p>
            <a:pPr lvl="0">
              <a:lnSpc>
                <a:spcPct val="70000"/>
              </a:lnSpc>
              <a:buClr>
                <a:schemeClr val="dk1"/>
              </a:buClr>
              <a:buSzPts val="2380"/>
            </a:pPr>
            <a:r>
              <a:rPr lang="en-US" dirty="0">
                <a:solidFill>
                  <a:srgbClr val="000000"/>
                </a:solidFill>
                <a:latin typeface="Tiempos"/>
              </a:rPr>
              <a:t>A strong insurgent mission keeps you externally focused on the problem you want to solve. You never lose focus and work relentlessly to keep the promises to customers, by continuing to innovate on their behalf. </a:t>
            </a:r>
            <a:r>
              <a:rPr lang="en-US" dirty="0" smtClean="0">
                <a:solidFill>
                  <a:srgbClr val="000000"/>
                </a:solidFill>
                <a:latin typeface="Tiempos"/>
              </a:rPr>
              <a:t>Almost radically passionate.</a:t>
            </a:r>
            <a:endParaRPr lang="en-US" b="1" dirty="0" smtClean="0"/>
          </a:p>
          <a:p>
            <a:pPr marL="228600" lvl="0" indent="-228600" algn="l" rtl="0">
              <a:lnSpc>
                <a:spcPct val="70000"/>
              </a:lnSpc>
              <a:spcBef>
                <a:spcPts val="1000"/>
              </a:spcBef>
              <a:spcAft>
                <a:spcPts val="0"/>
              </a:spcAft>
              <a:buClr>
                <a:schemeClr val="dk1"/>
              </a:buClr>
              <a:buSzPts val="2380"/>
              <a:buChar char="•"/>
            </a:pPr>
            <a:r>
              <a:rPr lang="en-US" dirty="0">
                <a:solidFill>
                  <a:srgbClr val="425166"/>
                </a:solidFill>
                <a:latin typeface="Tiempos"/>
              </a:rPr>
              <a:t>The</a:t>
            </a:r>
            <a:r>
              <a:rPr lang="en-US" dirty="0">
                <a:solidFill>
                  <a:srgbClr val="425166"/>
                </a:solidFill>
                <a:latin typeface="Tiempos"/>
              </a:rPr>
              <a:t> speed of execution, focus to value proposition, and connection to customers are part of insurgent mentality.</a:t>
            </a:r>
            <a:endParaRPr dirty="0">
              <a:solidFill>
                <a:srgbClr val="425166"/>
              </a:solidFill>
              <a:latin typeface="Tiempos"/>
            </a:endParaRPr>
          </a:p>
          <a:p>
            <a:pPr marL="228600" lvl="0" indent="-228600" algn="l" rtl="0">
              <a:lnSpc>
                <a:spcPct val="70000"/>
              </a:lnSpc>
              <a:spcBef>
                <a:spcPts val="1000"/>
              </a:spcBef>
              <a:spcAft>
                <a:spcPts val="0"/>
              </a:spcAft>
              <a:buClr>
                <a:schemeClr val="dk1"/>
              </a:buClr>
              <a:buSzPts val="2380"/>
              <a:buChar char="•"/>
            </a:pPr>
            <a:r>
              <a:rPr lang="en-US" dirty="0">
                <a:solidFill>
                  <a:srgbClr val="000000"/>
                </a:solidFill>
                <a:latin typeface="Tiempos"/>
              </a:rPr>
              <a:t>Owner’s mentality: Accountability, actions that are for the best interest of the company and voicing anything that goes against. In short, it is the growing sense that success of the company is their personal success. </a:t>
            </a:r>
            <a:endParaRPr dirty="0">
              <a:solidFill>
                <a:srgbClr val="000000"/>
              </a:solidFill>
              <a:latin typeface="Tiempos"/>
            </a:endParaRPr>
          </a:p>
          <a:p>
            <a:pPr>
              <a:lnSpc>
                <a:spcPct val="70000"/>
              </a:lnSpc>
              <a:buClr>
                <a:schemeClr val="dk1"/>
              </a:buClr>
              <a:buSzPts val="2380"/>
            </a:pPr>
            <a:r>
              <a:rPr lang="en-US" dirty="0">
                <a:solidFill>
                  <a:srgbClr val="425166"/>
                </a:solidFill>
                <a:latin typeface="Tiempos"/>
              </a:rPr>
              <a:t>Front line obsession: Do everything to satisfy existing customers, acquire and retain new customers. Innovate continuously. </a:t>
            </a:r>
            <a:endParaRPr dirty="0">
              <a:solidFill>
                <a:srgbClr val="425166"/>
              </a:solidFill>
              <a:latin typeface="Tiempos"/>
            </a:endParaRPr>
          </a:p>
        </p:txBody>
      </p:sp>
    </p:spTree>
    <p:extLst>
      <p:ext uri="{BB962C8B-B14F-4D97-AF65-F5344CB8AC3E}">
        <p14:creationId xmlns:p14="http://schemas.microsoft.com/office/powerpoint/2010/main" val="10008615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302172" y="1690688"/>
            <a:ext cx="10515600" cy="4351338"/>
          </a:xfrm>
        </p:spPr>
        <p:txBody>
          <a:bodyPr/>
          <a:lstStyle/>
          <a:p>
            <a:r>
              <a:rPr lang="en-IN" b="1" dirty="0">
                <a:solidFill>
                  <a:schemeClr val="accent5">
                    <a:lumMod val="50000"/>
                  </a:schemeClr>
                </a:solidFill>
              </a:rPr>
              <a:t>The companies that have grown profitably to </a:t>
            </a:r>
            <a:r>
              <a:rPr lang="en-IN" b="1" dirty="0" smtClean="0">
                <a:solidFill>
                  <a:schemeClr val="accent5">
                    <a:lumMod val="50000"/>
                  </a:schemeClr>
                </a:solidFill>
              </a:rPr>
              <a:t>scale often </a:t>
            </a:r>
            <a:r>
              <a:rPr lang="en-IN" b="1" dirty="0">
                <a:solidFill>
                  <a:schemeClr val="accent5">
                    <a:lumMod val="50000"/>
                  </a:schemeClr>
                </a:solidFill>
              </a:rPr>
              <a:t>consider themselves insurgents, </a:t>
            </a:r>
            <a:r>
              <a:rPr lang="en-IN" b="1" dirty="0" smtClean="0">
                <a:solidFill>
                  <a:schemeClr val="accent5">
                    <a:lumMod val="50000"/>
                  </a:schemeClr>
                </a:solidFill>
              </a:rPr>
              <a:t>as if they are waging </a:t>
            </a:r>
            <a:r>
              <a:rPr lang="en-IN" b="1" dirty="0">
                <a:solidFill>
                  <a:schemeClr val="accent5">
                    <a:lumMod val="50000"/>
                  </a:schemeClr>
                </a:solidFill>
              </a:rPr>
              <a:t>war on their industry and its standards on behalf of an underserved customer, or creating an entirely new industry altogether. </a:t>
            </a:r>
            <a:endParaRPr lang="en-IN" b="1" dirty="0" smtClean="0">
              <a:solidFill>
                <a:schemeClr val="accent5">
                  <a:lumMod val="50000"/>
                </a:schemeClr>
              </a:solidFill>
            </a:endParaRPr>
          </a:p>
          <a:p>
            <a:r>
              <a:rPr lang="en-IN" b="1" dirty="0">
                <a:solidFill>
                  <a:schemeClr val="accent5">
                    <a:lumMod val="50000"/>
                  </a:schemeClr>
                </a:solidFill>
              </a:rPr>
              <a:t>Such companies possess a </a:t>
            </a:r>
            <a:r>
              <a:rPr lang="en-IN" b="1" u="sng" dirty="0">
                <a:solidFill>
                  <a:schemeClr val="accent5">
                    <a:lumMod val="50000"/>
                  </a:schemeClr>
                </a:solidFill>
              </a:rPr>
              <a:t>clear sense of mission </a:t>
            </a:r>
            <a:r>
              <a:rPr lang="en-IN" b="1" dirty="0">
                <a:solidFill>
                  <a:schemeClr val="accent5">
                    <a:lumMod val="50000"/>
                  </a:schemeClr>
                </a:solidFill>
              </a:rPr>
              <a:t>and focus that everyone in the company can understand and relate </a:t>
            </a:r>
            <a:r>
              <a:rPr lang="en-IN" b="1" dirty="0" smtClean="0">
                <a:solidFill>
                  <a:schemeClr val="accent5">
                    <a:lumMod val="50000"/>
                  </a:schemeClr>
                </a:solidFill>
              </a:rPr>
              <a:t>to. </a:t>
            </a:r>
            <a:endParaRPr lang="en-US" b="1" dirty="0">
              <a:solidFill>
                <a:schemeClr val="accent5">
                  <a:lumMod val="50000"/>
                </a:schemeClr>
              </a:solidFill>
            </a:endParaRPr>
          </a:p>
        </p:txBody>
      </p:sp>
    </p:spTree>
    <p:extLst>
      <p:ext uri="{BB962C8B-B14F-4D97-AF65-F5344CB8AC3E}">
        <p14:creationId xmlns:p14="http://schemas.microsoft.com/office/powerpoint/2010/main" val="37454338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0" y="1627955"/>
            <a:ext cx="10515600" cy="4351338"/>
          </a:xfrm>
        </p:spPr>
        <p:txBody>
          <a:bodyPr/>
          <a:lstStyle/>
          <a:p>
            <a:endParaRPr lang="en-US" dirty="0"/>
          </a:p>
        </p:txBody>
      </p:sp>
      <p:pic>
        <p:nvPicPr>
          <p:cNvPr id="5" name="Picture 4"/>
          <p:cNvPicPr>
            <a:picLocks noChangeAspect="1"/>
          </p:cNvPicPr>
          <p:nvPr/>
        </p:nvPicPr>
        <p:blipFill>
          <a:blip r:embed="rId2"/>
          <a:stretch>
            <a:fillRect/>
          </a:stretch>
        </p:blipFill>
        <p:spPr>
          <a:xfrm>
            <a:off x="2522483" y="922173"/>
            <a:ext cx="4514850" cy="4533900"/>
          </a:xfrm>
          <a:prstGeom prst="rect">
            <a:avLst/>
          </a:prstGeom>
        </p:spPr>
      </p:pic>
      <p:sp>
        <p:nvSpPr>
          <p:cNvPr id="6" name="Rectangle 5"/>
          <p:cNvSpPr/>
          <p:nvPr/>
        </p:nvSpPr>
        <p:spPr>
          <a:xfrm>
            <a:off x="325821" y="5456073"/>
            <a:ext cx="9091448" cy="307777"/>
          </a:xfrm>
          <a:prstGeom prst="rect">
            <a:avLst/>
          </a:prstGeom>
        </p:spPr>
        <p:txBody>
          <a:bodyPr wrap="square">
            <a:spAutoFit/>
          </a:bodyPr>
          <a:lstStyle/>
          <a:p>
            <a:r>
              <a:rPr lang="en-US" b="1" dirty="0" err="1"/>
              <a:t>Zook</a:t>
            </a:r>
            <a:r>
              <a:rPr lang="en-US" b="1" dirty="0"/>
              <a:t>, C., &amp; Allen, J. (2016). The Founder's Mentality: How to Overcome the Predictable Crises of Growth. </a:t>
            </a:r>
            <a:endParaRPr lang="en-US" dirty="0"/>
          </a:p>
        </p:txBody>
      </p:sp>
    </p:spTree>
    <p:extLst>
      <p:ext uri="{BB962C8B-B14F-4D97-AF65-F5344CB8AC3E}">
        <p14:creationId xmlns:p14="http://schemas.microsoft.com/office/powerpoint/2010/main" val="28631047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pPr>
              <a:buClr>
                <a:srgbClr val="002060"/>
              </a:buClr>
              <a:buSzPts val="3600"/>
              <a:buFont typeface="Georgia"/>
            </a:pPr>
            <a:r>
              <a:rPr lang="en-IN" dirty="0">
                <a:latin typeface="Calibri" panose="020F0502020204030204" pitchFamily="34" charset="0"/>
                <a:ea typeface="Georgia"/>
                <a:cs typeface="Calibri" panose="020F0502020204030204" pitchFamily="34" charset="0"/>
              </a:rPr>
              <a:t>Front-Line Obsession</a:t>
            </a:r>
            <a:endParaRPr lang="en-US" dirty="0">
              <a:latin typeface="Calibri" panose="020F0502020204030204" pitchFamily="34" charset="0"/>
              <a:ea typeface="Georgia"/>
              <a:cs typeface="Calibri" panose="020F0502020204030204" pitchFamily="34" charset="0"/>
            </a:endParaRPr>
          </a:p>
        </p:txBody>
      </p:sp>
      <p:sp>
        <p:nvSpPr>
          <p:cNvPr id="3" name="Text Placeholder 2"/>
          <p:cNvSpPr>
            <a:spLocks noGrp="1"/>
          </p:cNvSpPr>
          <p:nvPr>
            <p:ph type="body" idx="1"/>
          </p:nvPr>
        </p:nvSpPr>
        <p:spPr/>
        <p:txBody>
          <a:bodyPr/>
          <a:lstStyle/>
          <a:p>
            <a:r>
              <a:rPr lang="en-IN" b="1" dirty="0" smtClean="0">
                <a:solidFill>
                  <a:schemeClr val="accent5">
                    <a:lumMod val="50000"/>
                  </a:schemeClr>
                </a:solidFill>
              </a:rPr>
              <a:t>Most </a:t>
            </a:r>
            <a:r>
              <a:rPr lang="en-IN" b="1" dirty="0">
                <a:solidFill>
                  <a:schemeClr val="accent5">
                    <a:lumMod val="50000"/>
                  </a:schemeClr>
                </a:solidFill>
              </a:rPr>
              <a:t>founders </a:t>
            </a:r>
            <a:r>
              <a:rPr lang="en-IN" b="1" dirty="0" smtClean="0">
                <a:solidFill>
                  <a:schemeClr val="accent5">
                    <a:lumMod val="50000"/>
                  </a:schemeClr>
                </a:solidFill>
              </a:rPr>
              <a:t>are the first </a:t>
            </a:r>
            <a:r>
              <a:rPr lang="en-IN" b="1" dirty="0">
                <a:solidFill>
                  <a:schemeClr val="accent5">
                    <a:lumMod val="50000"/>
                  </a:schemeClr>
                </a:solidFill>
              </a:rPr>
              <a:t>salesperson, its first product developer, or both. </a:t>
            </a:r>
            <a:endParaRPr lang="en-IN" b="1" dirty="0" smtClean="0">
              <a:solidFill>
                <a:schemeClr val="accent5">
                  <a:lumMod val="50000"/>
                </a:schemeClr>
              </a:solidFill>
            </a:endParaRPr>
          </a:p>
          <a:p>
            <a:r>
              <a:rPr lang="en-IN" b="1" dirty="0" smtClean="0">
                <a:solidFill>
                  <a:schemeClr val="accent5">
                    <a:lumMod val="50000"/>
                  </a:schemeClr>
                </a:solidFill>
              </a:rPr>
              <a:t>They live </a:t>
            </a:r>
            <a:r>
              <a:rPr lang="en-IN" b="1" dirty="0">
                <a:solidFill>
                  <a:schemeClr val="accent5">
                    <a:lumMod val="50000"/>
                  </a:schemeClr>
                </a:solidFill>
              </a:rPr>
              <a:t>and </a:t>
            </a:r>
            <a:r>
              <a:rPr lang="en-IN" b="1" dirty="0" smtClean="0">
                <a:solidFill>
                  <a:schemeClr val="accent5">
                    <a:lumMod val="50000"/>
                  </a:schemeClr>
                </a:solidFill>
              </a:rPr>
              <a:t>breathe </a:t>
            </a:r>
            <a:r>
              <a:rPr lang="en-IN" b="1" dirty="0">
                <a:solidFill>
                  <a:schemeClr val="accent5">
                    <a:lumMod val="50000"/>
                  </a:schemeClr>
                </a:solidFill>
              </a:rPr>
              <a:t>the front line, driven by an intellectual curiosity about every detail of the customer </a:t>
            </a:r>
            <a:r>
              <a:rPr lang="en-IN" b="1" dirty="0" smtClean="0">
                <a:solidFill>
                  <a:schemeClr val="accent5">
                    <a:lumMod val="50000"/>
                  </a:schemeClr>
                </a:solidFill>
              </a:rPr>
              <a:t>experience. </a:t>
            </a:r>
          </a:p>
          <a:p>
            <a:r>
              <a:rPr lang="en-IN" b="1" dirty="0" smtClean="0">
                <a:solidFill>
                  <a:schemeClr val="accent5">
                    <a:lumMod val="50000"/>
                  </a:schemeClr>
                </a:solidFill>
              </a:rPr>
              <a:t>They use </a:t>
            </a:r>
            <a:r>
              <a:rPr lang="en-IN" b="1" dirty="0">
                <a:solidFill>
                  <a:schemeClr val="accent5">
                    <a:lumMod val="50000"/>
                  </a:schemeClr>
                </a:solidFill>
              </a:rPr>
              <a:t>instincts formed at the ground level to make every decision.</a:t>
            </a:r>
          </a:p>
          <a:p>
            <a:endParaRPr lang="en-US" b="1" dirty="0">
              <a:solidFill>
                <a:schemeClr val="accent5">
                  <a:lumMod val="50000"/>
                </a:schemeClr>
              </a:solidFill>
            </a:endParaRPr>
          </a:p>
        </p:txBody>
      </p:sp>
    </p:spTree>
    <p:extLst>
      <p:ext uri="{BB962C8B-B14F-4D97-AF65-F5344CB8AC3E}">
        <p14:creationId xmlns:p14="http://schemas.microsoft.com/office/powerpoint/2010/main" val="8428536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Owner’s </a:t>
            </a:r>
            <a:r>
              <a:rPr lang="en-IN" dirty="0" err="1" smtClean="0"/>
              <a:t>Mindset</a:t>
            </a:r>
            <a:endParaRPr lang="en-US" dirty="0"/>
          </a:p>
        </p:txBody>
      </p:sp>
      <p:sp>
        <p:nvSpPr>
          <p:cNvPr id="3" name="Text Placeholder 2"/>
          <p:cNvSpPr>
            <a:spLocks noGrp="1"/>
          </p:cNvSpPr>
          <p:nvPr>
            <p:ph type="body" idx="1"/>
          </p:nvPr>
        </p:nvSpPr>
        <p:spPr/>
        <p:txBody>
          <a:bodyPr/>
          <a:lstStyle/>
          <a:p>
            <a:r>
              <a:rPr lang="en-IN" dirty="0" smtClean="0"/>
              <a:t>“The </a:t>
            </a:r>
            <a:r>
              <a:rPr lang="en-IN" dirty="0"/>
              <a:t>difference between employees who operate with the owner’s </a:t>
            </a:r>
            <a:r>
              <a:rPr lang="en-IN" dirty="0" err="1"/>
              <a:t>mindset</a:t>
            </a:r>
            <a:r>
              <a:rPr lang="en-IN" dirty="0"/>
              <a:t> and those who </a:t>
            </a:r>
            <a:r>
              <a:rPr lang="en-IN" dirty="0" smtClean="0"/>
              <a:t>don’t, </a:t>
            </a:r>
            <a:r>
              <a:rPr lang="en-IN" dirty="0"/>
              <a:t>can be as great as the difference between devoted parents and restless babysitters</a:t>
            </a:r>
            <a:r>
              <a:rPr lang="en-IN" dirty="0" smtClean="0"/>
              <a:t>.”</a:t>
            </a:r>
            <a:endParaRPr lang="en-US" dirty="0"/>
          </a:p>
        </p:txBody>
      </p:sp>
      <p:sp>
        <p:nvSpPr>
          <p:cNvPr id="4" name="Rectangle 3"/>
          <p:cNvSpPr/>
          <p:nvPr/>
        </p:nvSpPr>
        <p:spPr>
          <a:xfrm>
            <a:off x="1208690" y="3427577"/>
            <a:ext cx="9091448" cy="307777"/>
          </a:xfrm>
          <a:prstGeom prst="rect">
            <a:avLst/>
          </a:prstGeom>
        </p:spPr>
        <p:txBody>
          <a:bodyPr wrap="square">
            <a:spAutoFit/>
          </a:bodyPr>
          <a:lstStyle/>
          <a:p>
            <a:r>
              <a:rPr lang="en-US" b="1" dirty="0" err="1"/>
              <a:t>Zook</a:t>
            </a:r>
            <a:r>
              <a:rPr lang="en-US" b="1" dirty="0"/>
              <a:t>, C., &amp; Allen, J. (2016). The Founder's Mentality: How to Overcome the Predictable Crises of Growth. </a:t>
            </a:r>
            <a:endParaRPr lang="en-US" dirty="0"/>
          </a:p>
        </p:txBody>
      </p:sp>
    </p:spTree>
    <p:extLst>
      <p:ext uri="{BB962C8B-B14F-4D97-AF65-F5344CB8AC3E}">
        <p14:creationId xmlns:p14="http://schemas.microsoft.com/office/powerpoint/2010/main" val="35077794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4788" y="1025973"/>
            <a:ext cx="10515600" cy="4351338"/>
          </a:xfrm>
        </p:spPr>
        <p:txBody>
          <a:bodyPr/>
          <a:lstStyle/>
          <a:p>
            <a:pPr marL="114300" indent="0">
              <a:buNone/>
            </a:pPr>
            <a:r>
              <a:rPr lang="en-IN" b="1" dirty="0" smtClean="0">
                <a:solidFill>
                  <a:srgbClr val="002060"/>
                </a:solidFill>
                <a:latin typeface="Georgia" panose="02040502050405020303" pitchFamily="18" charset="0"/>
              </a:rPr>
              <a:t>“There </a:t>
            </a:r>
            <a:r>
              <a:rPr lang="en-IN" b="1" dirty="0">
                <a:solidFill>
                  <a:srgbClr val="002060"/>
                </a:solidFill>
                <a:latin typeface="Georgia" panose="02040502050405020303" pitchFamily="18" charset="0"/>
              </a:rPr>
              <a:t>is one thing stronger than all the armies in the world, and that is an idea whose time has come</a:t>
            </a:r>
            <a:r>
              <a:rPr lang="en-IN" b="1" dirty="0" smtClean="0">
                <a:solidFill>
                  <a:srgbClr val="002060"/>
                </a:solidFill>
                <a:latin typeface="Georgia" panose="02040502050405020303" pitchFamily="18" charset="0"/>
              </a:rPr>
              <a:t>.”</a:t>
            </a:r>
            <a:r>
              <a:rPr lang="en-IN" b="1" dirty="0">
                <a:solidFill>
                  <a:srgbClr val="002060"/>
                </a:solidFill>
                <a:latin typeface="Georgia" panose="02040502050405020303" pitchFamily="18" charset="0"/>
              </a:rPr>
              <a:t/>
            </a:r>
            <a:br>
              <a:rPr lang="en-IN" b="1" dirty="0">
                <a:solidFill>
                  <a:srgbClr val="002060"/>
                </a:solidFill>
                <a:latin typeface="Georgia" panose="02040502050405020303" pitchFamily="18" charset="0"/>
              </a:rPr>
            </a:br>
            <a:r>
              <a:rPr lang="en-IN" b="1" dirty="0">
                <a:solidFill>
                  <a:srgbClr val="00B0F0"/>
                </a:solidFill>
                <a:latin typeface="Georgia" panose="02040502050405020303" pitchFamily="18" charset="0"/>
              </a:rPr>
              <a:t>Victor </a:t>
            </a:r>
            <a:r>
              <a:rPr lang="en-IN" b="1" dirty="0" smtClean="0">
                <a:solidFill>
                  <a:srgbClr val="00B0F0"/>
                </a:solidFill>
                <a:latin typeface="Georgia" panose="02040502050405020303" pitchFamily="18" charset="0"/>
              </a:rPr>
              <a:t>Hugo</a:t>
            </a:r>
          </a:p>
          <a:p>
            <a:pPr marL="114300" indent="0">
              <a:buNone/>
            </a:pPr>
            <a:endParaRPr lang="en-US" b="1" dirty="0">
              <a:solidFill>
                <a:srgbClr val="00B0F0"/>
              </a:solidFill>
              <a:latin typeface="Georgia" panose="02040502050405020303" pitchFamily="18" charset="0"/>
            </a:endParaRPr>
          </a:p>
          <a:p>
            <a:pPr marL="114300" indent="0">
              <a:buNone/>
            </a:pPr>
            <a:r>
              <a:rPr lang="en-US" b="1" dirty="0" smtClean="0">
                <a:solidFill>
                  <a:srgbClr val="104577"/>
                </a:solidFill>
                <a:latin typeface="Georgia" panose="02040502050405020303" pitchFamily="18" charset="0"/>
              </a:rPr>
              <a:t>That tries to show that an idea at an appropriate time is the most powerful in entrepreneurship</a:t>
            </a:r>
            <a:endParaRPr lang="en-IN" dirty="0">
              <a:solidFill>
                <a:srgbClr val="104577"/>
              </a:solidFill>
            </a:endParaRPr>
          </a:p>
        </p:txBody>
      </p:sp>
      <p:sp>
        <p:nvSpPr>
          <p:cNvPr id="4" name="TextBox 3"/>
          <p:cNvSpPr txBox="1"/>
          <p:nvPr/>
        </p:nvSpPr>
        <p:spPr>
          <a:xfrm>
            <a:off x="486066" y="4404146"/>
            <a:ext cx="11183112" cy="1569660"/>
          </a:xfrm>
          <a:prstGeom prst="rect">
            <a:avLst/>
          </a:prstGeom>
          <a:no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IN" sz="3200" b="1" dirty="0"/>
              <a:t>But if you do not have the </a:t>
            </a:r>
            <a:r>
              <a:rPr lang="en-IN" sz="3200" b="1" u="sng" dirty="0" smtClean="0"/>
              <a:t>PEOPLE</a:t>
            </a:r>
            <a:r>
              <a:rPr lang="en-IN" sz="3200" b="1" dirty="0" smtClean="0"/>
              <a:t> </a:t>
            </a:r>
            <a:r>
              <a:rPr lang="en-IN" sz="3200" b="1" dirty="0"/>
              <a:t>to smartly execute the idea, someone else will do</a:t>
            </a:r>
            <a:r>
              <a:rPr lang="en-IN" sz="3200" b="1" dirty="0" smtClean="0"/>
              <a:t>.</a:t>
            </a:r>
          </a:p>
          <a:p>
            <a:pPr algn="ctr"/>
            <a:r>
              <a:rPr lang="en-IN" sz="3200" b="1" dirty="0" smtClean="0"/>
              <a:t>Team is the greatest differentiator</a:t>
            </a:r>
            <a:endParaRPr lang="en-US" sz="3200" b="1" dirty="0"/>
          </a:p>
        </p:txBody>
      </p:sp>
    </p:spTree>
    <p:extLst>
      <p:ext uri="{BB962C8B-B14F-4D97-AF65-F5344CB8AC3E}">
        <p14:creationId xmlns:p14="http://schemas.microsoft.com/office/powerpoint/2010/main" val="3792629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017" y="2450299"/>
            <a:ext cx="10515600" cy="1325563"/>
          </a:xfrm>
        </p:spPr>
        <p:txBody>
          <a:bodyPr/>
          <a:lstStyle/>
          <a:p>
            <a:pPr algn="ctr"/>
            <a:r>
              <a:rPr lang="en-IN" dirty="0" smtClean="0"/>
              <a:t>Hiring Early Employees</a:t>
            </a:r>
            <a:endParaRPr lang="en-IN" dirty="0"/>
          </a:p>
        </p:txBody>
      </p:sp>
      <p:sp>
        <p:nvSpPr>
          <p:cNvPr id="3" name="Title 1"/>
          <p:cNvSpPr txBox="1">
            <a:spLocks/>
          </p:cNvSpPr>
          <p:nvPr/>
        </p:nvSpPr>
        <p:spPr>
          <a:xfrm>
            <a:off x="804017" y="716749"/>
            <a:ext cx="1051560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200" b="1" kern="1200">
                <a:solidFill>
                  <a:schemeClr val="accent5">
                    <a:lumMod val="75000"/>
                  </a:schemeClr>
                </a:solidFill>
                <a:latin typeface="Georgia" panose="02040502050405020303" pitchFamily="18" charset="0"/>
                <a:ea typeface="+mj-ea"/>
                <a:cs typeface="+mj-cs"/>
              </a:defRPr>
            </a:lvl1pPr>
          </a:lstStyle>
          <a:p>
            <a:pPr algn="ctr"/>
            <a:r>
              <a:rPr lang="en-IN" dirty="0" smtClean="0"/>
              <a:t>You may ignore the remainder of the slide deck. I am keeping them for those who may be interested. For examination purpose, you may ignore.</a:t>
            </a:r>
            <a:endParaRPr lang="en-IN" dirty="0"/>
          </a:p>
        </p:txBody>
      </p:sp>
      <p:sp>
        <p:nvSpPr>
          <p:cNvPr id="4" name="Cross 3"/>
          <p:cNvSpPr/>
          <p:nvPr/>
        </p:nvSpPr>
        <p:spPr>
          <a:xfrm rot="2718610">
            <a:off x="5000625" y="3167443"/>
            <a:ext cx="2447925" cy="2352675"/>
          </a:xfrm>
          <a:prstGeom prst="plus">
            <a:avLst>
              <a:gd name="adj" fmla="val 4615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own Arrow 4"/>
          <p:cNvSpPr/>
          <p:nvPr/>
        </p:nvSpPr>
        <p:spPr>
          <a:xfrm>
            <a:off x="5238749" y="5191125"/>
            <a:ext cx="1971675" cy="15525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44723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655826" y="577203"/>
            <a:ext cx="10670876" cy="8640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Georgia"/>
              <a:buNone/>
            </a:pPr>
            <a:r>
              <a:rPr lang="en-US" b="1" dirty="0">
                <a:latin typeface="Calibri" panose="020F0502020204030204" pitchFamily="34" charset="0"/>
                <a:ea typeface="Georgia"/>
                <a:cs typeface="Calibri" panose="020F0502020204030204" pitchFamily="34" charset="0"/>
                <a:sym typeface="Georgia"/>
              </a:rPr>
              <a:t>Early Hire: Hire only the best talent</a:t>
            </a:r>
            <a:endParaRPr b="1" dirty="0">
              <a:latin typeface="Calibri" panose="020F0502020204030204" pitchFamily="34" charset="0"/>
              <a:ea typeface="Georgia"/>
              <a:cs typeface="Calibri" panose="020F0502020204030204" pitchFamily="34" charset="0"/>
              <a:sym typeface="Georgia"/>
            </a:endParaRPr>
          </a:p>
        </p:txBody>
      </p:sp>
      <p:sp>
        <p:nvSpPr>
          <p:cNvPr id="237" name="Google Shape;237;p36"/>
          <p:cNvSpPr txBox="1">
            <a:spLocks noGrp="1"/>
          </p:cNvSpPr>
          <p:nvPr>
            <p:ph type="body" idx="1"/>
          </p:nvPr>
        </p:nvSpPr>
        <p:spPr>
          <a:xfrm>
            <a:off x="523875" y="1542703"/>
            <a:ext cx="10362122" cy="345417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You get to know them if you have worked with them for some time. So try to work in a project to know them. Are they among the top 5% of the people?</a:t>
            </a:r>
            <a:endParaRPr dirty="0"/>
          </a:p>
          <a:p>
            <a:pPr marL="228600" lvl="0" indent="-228600" algn="l" rtl="0">
              <a:lnSpc>
                <a:spcPct val="90000"/>
              </a:lnSpc>
              <a:spcBef>
                <a:spcPts val="1000"/>
              </a:spcBef>
              <a:spcAft>
                <a:spcPts val="0"/>
              </a:spcAft>
              <a:buClr>
                <a:schemeClr val="dk1"/>
              </a:buClr>
              <a:buSzPts val="2800"/>
              <a:buChar char="•"/>
            </a:pPr>
            <a:r>
              <a:rPr lang="en-US" b="1" dirty="0"/>
              <a:t>Good communication skill is great asset.</a:t>
            </a:r>
            <a:endParaRPr dirty="0"/>
          </a:p>
          <a:p>
            <a:pPr marL="228600" lvl="0" indent="-228600" algn="l" rtl="0">
              <a:lnSpc>
                <a:spcPct val="90000"/>
              </a:lnSpc>
              <a:spcBef>
                <a:spcPts val="1000"/>
              </a:spcBef>
              <a:spcAft>
                <a:spcPts val="0"/>
              </a:spcAft>
              <a:buClr>
                <a:schemeClr val="dk1"/>
              </a:buClr>
              <a:buSzPts val="2800"/>
              <a:buChar char="•"/>
            </a:pPr>
            <a:r>
              <a:rPr lang="en-US" b="1" dirty="0"/>
              <a:t>Risk taking attitude is essential.</a:t>
            </a:r>
            <a:endParaRPr dirty="0"/>
          </a:p>
          <a:p>
            <a:pPr marL="228600" lvl="0" indent="-228600" algn="l" rtl="0">
              <a:lnSpc>
                <a:spcPct val="90000"/>
              </a:lnSpc>
              <a:spcBef>
                <a:spcPts val="1000"/>
              </a:spcBef>
              <a:spcAft>
                <a:spcPts val="0"/>
              </a:spcAft>
              <a:buClr>
                <a:schemeClr val="dk1"/>
              </a:buClr>
              <a:buSzPts val="2800"/>
              <a:buChar char="•"/>
            </a:pPr>
            <a:r>
              <a:rPr lang="en-US" b="1" dirty="0"/>
              <a:t>Work with people and check if you genuinely like and respect and you have known long enough to be sure.</a:t>
            </a:r>
            <a:endParaRPr b="1" dirty="0"/>
          </a:p>
        </p:txBody>
      </p:sp>
    </p:spTree>
    <p:extLst>
      <p:ext uri="{BB962C8B-B14F-4D97-AF65-F5344CB8AC3E}">
        <p14:creationId xmlns:p14="http://schemas.microsoft.com/office/powerpoint/2010/main" val="18100130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19100" y="437710"/>
            <a:ext cx="10934700" cy="1143000"/>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Mark Zuckerberg Would Hire Those Who </a:t>
            </a:r>
            <a:endParaRPr>
              <a:latin typeface="Calibri" panose="020F0502020204030204" pitchFamily="34" charset="0"/>
              <a:ea typeface="Georgia"/>
              <a:cs typeface="Calibri" panose="020F0502020204030204" pitchFamily="34" charset="0"/>
              <a:sym typeface="Georgia"/>
            </a:endParaRPr>
          </a:p>
        </p:txBody>
      </p:sp>
      <p:sp>
        <p:nvSpPr>
          <p:cNvPr id="243" name="Google Shape;243;p37"/>
          <p:cNvSpPr txBox="1">
            <a:spLocks noGrp="1"/>
          </p:cNvSpPr>
          <p:nvPr>
            <p:ph type="body" idx="1"/>
          </p:nvPr>
        </p:nvSpPr>
        <p:spPr>
          <a:xfrm>
            <a:off x="756506" y="1475935"/>
            <a:ext cx="10259888" cy="494463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Are Smart</a:t>
            </a:r>
            <a:endParaRPr dirty="0"/>
          </a:p>
          <a:p>
            <a:pPr marL="228600" lvl="0" indent="-228600" algn="l" rtl="0">
              <a:lnSpc>
                <a:spcPct val="90000"/>
              </a:lnSpc>
              <a:spcBef>
                <a:spcPts val="1000"/>
              </a:spcBef>
              <a:spcAft>
                <a:spcPts val="0"/>
              </a:spcAft>
              <a:buClr>
                <a:schemeClr val="dk1"/>
              </a:buClr>
              <a:buSzPts val="2800"/>
              <a:buChar char="•"/>
            </a:pPr>
            <a:r>
              <a:rPr lang="en-US" b="1" dirty="0"/>
              <a:t>Get things done. </a:t>
            </a:r>
            <a:endParaRPr b="1" dirty="0"/>
          </a:p>
          <a:p>
            <a:pPr marL="228600" lvl="0" indent="-228600" algn="l" rtl="0">
              <a:lnSpc>
                <a:spcPct val="90000"/>
              </a:lnSpc>
              <a:spcBef>
                <a:spcPts val="1000"/>
              </a:spcBef>
              <a:spcAft>
                <a:spcPts val="0"/>
              </a:spcAft>
              <a:buClr>
                <a:schemeClr val="dk1"/>
              </a:buClr>
              <a:buSzPts val="2800"/>
              <a:buChar char="•"/>
            </a:pPr>
            <a:r>
              <a:rPr lang="en-US" b="1" dirty="0"/>
              <a:t>He would like to understand: “Do I want to spend a lot of time around them?”</a:t>
            </a:r>
            <a:endParaRPr dirty="0"/>
          </a:p>
          <a:p>
            <a:pPr marL="228600" lvl="0" indent="-228600" algn="l" rtl="0">
              <a:lnSpc>
                <a:spcPct val="90000"/>
              </a:lnSpc>
              <a:spcBef>
                <a:spcPts val="1000"/>
              </a:spcBef>
              <a:spcAft>
                <a:spcPts val="0"/>
              </a:spcAft>
              <a:buClr>
                <a:schemeClr val="dk1"/>
              </a:buClr>
              <a:buSzPts val="2800"/>
              <a:buChar char="•"/>
            </a:pPr>
            <a:r>
              <a:rPr lang="en-US" b="1" dirty="0"/>
              <a:t>“I would like those whom I shall feel comfortable reporting to” </a:t>
            </a:r>
            <a:endParaRPr dirty="0"/>
          </a:p>
          <a:p>
            <a:pPr marL="228600" lvl="0" indent="-228600" algn="l" rtl="0">
              <a:lnSpc>
                <a:spcPct val="90000"/>
              </a:lnSpc>
              <a:spcBef>
                <a:spcPts val="1000"/>
              </a:spcBef>
              <a:spcAft>
                <a:spcPts val="0"/>
              </a:spcAft>
              <a:buClr>
                <a:schemeClr val="dk1"/>
              </a:buClr>
              <a:buSzPts val="2800"/>
              <a:buChar char="•"/>
            </a:pPr>
            <a:r>
              <a:rPr lang="en-US" b="1" dirty="0"/>
              <a:t>Those who are manically (obsessively) determined.</a:t>
            </a:r>
            <a:endParaRPr b="1" dirty="0"/>
          </a:p>
          <a:p>
            <a:pPr marL="228600" lvl="0" indent="-228600" algn="l" rtl="0">
              <a:lnSpc>
                <a:spcPct val="90000"/>
              </a:lnSpc>
              <a:spcBef>
                <a:spcPts val="1000"/>
              </a:spcBef>
              <a:spcAft>
                <a:spcPts val="0"/>
              </a:spcAft>
              <a:buClr>
                <a:schemeClr val="dk1"/>
              </a:buClr>
              <a:buSzPts val="2800"/>
              <a:buChar char="•"/>
            </a:pPr>
            <a:r>
              <a:rPr lang="en-US" b="1" dirty="0"/>
              <a:t>People with good communication </a:t>
            </a:r>
            <a:r>
              <a:rPr lang="en-US" b="1" dirty="0" smtClean="0"/>
              <a:t>skill.</a:t>
            </a:r>
            <a:endParaRPr dirty="0"/>
          </a:p>
        </p:txBody>
      </p:sp>
    </p:spTree>
    <p:extLst>
      <p:ext uri="{BB962C8B-B14F-4D97-AF65-F5344CB8AC3E}">
        <p14:creationId xmlns:p14="http://schemas.microsoft.com/office/powerpoint/2010/main" val="26155400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123497" y="326972"/>
            <a:ext cx="10515600" cy="839678"/>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Early Recruits</a:t>
            </a:r>
            <a:endParaRPr dirty="0">
              <a:latin typeface="Calibri" panose="020F0502020204030204" pitchFamily="34" charset="0"/>
              <a:ea typeface="Georgia"/>
              <a:cs typeface="Calibri" panose="020F0502020204030204" pitchFamily="34" charset="0"/>
              <a:sym typeface="Georgia"/>
            </a:endParaRPr>
          </a:p>
        </p:txBody>
      </p:sp>
      <p:sp>
        <p:nvSpPr>
          <p:cNvPr id="249" name="Google Shape;249;p38"/>
          <p:cNvSpPr txBox="1">
            <a:spLocks noGrp="1"/>
          </p:cNvSpPr>
          <p:nvPr>
            <p:ph type="body" idx="1"/>
          </p:nvPr>
        </p:nvSpPr>
        <p:spPr>
          <a:xfrm>
            <a:off x="302173" y="937830"/>
            <a:ext cx="10515600" cy="502153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Talented early employees can fill some of the skill gaps.</a:t>
            </a:r>
            <a:endParaRPr dirty="0"/>
          </a:p>
          <a:p>
            <a:pPr marL="228600" lvl="0" indent="-228600" algn="l" rtl="0">
              <a:lnSpc>
                <a:spcPct val="90000"/>
              </a:lnSpc>
              <a:spcBef>
                <a:spcPts val="1000"/>
              </a:spcBef>
              <a:spcAft>
                <a:spcPts val="0"/>
              </a:spcAft>
              <a:buClr>
                <a:schemeClr val="dk1"/>
              </a:buClr>
              <a:buSzPts val="2800"/>
              <a:buChar char="•"/>
            </a:pPr>
            <a:r>
              <a:rPr lang="en-US" b="1" dirty="0"/>
              <a:t>They have the founder’s mentality and drive company’s sustainable growth.</a:t>
            </a:r>
            <a:endParaRPr dirty="0"/>
          </a:p>
          <a:p>
            <a:pPr marL="228600" lvl="0" indent="-228600" algn="l" rtl="0">
              <a:lnSpc>
                <a:spcPct val="90000"/>
              </a:lnSpc>
              <a:spcBef>
                <a:spcPts val="1000"/>
              </a:spcBef>
              <a:spcAft>
                <a:spcPts val="0"/>
              </a:spcAft>
              <a:buClr>
                <a:schemeClr val="dk1"/>
              </a:buClr>
              <a:buSzPts val="2800"/>
              <a:buChar char="•"/>
            </a:pPr>
            <a:r>
              <a:rPr lang="en-US" b="1" dirty="0"/>
              <a:t>Top talents are in limited supply. Being at early stage, startups are at a disadvantage to attract and screen the best talents.</a:t>
            </a:r>
            <a:endParaRPr b="1" dirty="0"/>
          </a:p>
          <a:p>
            <a:pPr marL="228600" lvl="0" indent="-228600" algn="l" rtl="0">
              <a:lnSpc>
                <a:spcPct val="90000"/>
              </a:lnSpc>
              <a:spcBef>
                <a:spcPts val="1000"/>
              </a:spcBef>
              <a:spcAft>
                <a:spcPts val="0"/>
              </a:spcAft>
              <a:buClr>
                <a:schemeClr val="dk1"/>
              </a:buClr>
              <a:buSzPts val="2800"/>
              <a:buChar char="•"/>
            </a:pPr>
            <a:r>
              <a:rPr lang="en-US" b="1" dirty="0"/>
              <a:t>Thankfully, highly creative talents like to experiment in early-stage startups. You have to find them.</a:t>
            </a:r>
            <a:endParaRPr dirty="0"/>
          </a:p>
          <a:p>
            <a:pPr marL="228600" lvl="0" indent="-228600" algn="l" rtl="0">
              <a:lnSpc>
                <a:spcPct val="90000"/>
              </a:lnSpc>
              <a:spcBef>
                <a:spcPts val="1000"/>
              </a:spcBef>
              <a:spcAft>
                <a:spcPts val="0"/>
              </a:spcAft>
              <a:buClr>
                <a:schemeClr val="dk1"/>
              </a:buClr>
              <a:buSzPts val="2800"/>
              <a:buChar char="•"/>
            </a:pPr>
            <a:r>
              <a:rPr lang="en-US" b="1" dirty="0"/>
              <a:t>You have to seek them out instead of expecting them to seek </a:t>
            </a:r>
            <a:br>
              <a:rPr lang="en-US" b="1" dirty="0"/>
            </a:br>
            <a:r>
              <a:rPr lang="en-US" b="1" dirty="0"/>
              <a:t>you out</a:t>
            </a:r>
            <a:r>
              <a:rPr lang="en-US" b="1" dirty="0" smtClean="0"/>
              <a:t>.</a:t>
            </a:r>
          </a:p>
          <a:p>
            <a:pPr marL="228600" indent="-228600">
              <a:buSzPts val="2800"/>
            </a:pPr>
            <a:r>
              <a:rPr lang="en-IN" dirty="0"/>
              <a:t>Batch mates,  co-workers, and friends with long association are natural choices.</a:t>
            </a:r>
          </a:p>
          <a:p>
            <a:pPr marL="228600" lvl="0" indent="-228600" algn="l" rtl="0">
              <a:lnSpc>
                <a:spcPct val="90000"/>
              </a:lnSpc>
              <a:spcBef>
                <a:spcPts val="1000"/>
              </a:spcBef>
              <a:spcAft>
                <a:spcPts val="0"/>
              </a:spcAft>
              <a:buClr>
                <a:schemeClr val="dk1"/>
              </a:buClr>
              <a:buSzPts val="2800"/>
              <a:buChar char="•"/>
            </a:pPr>
            <a:endParaRPr b="1" dirty="0"/>
          </a:p>
        </p:txBody>
      </p:sp>
    </p:spTree>
    <p:extLst>
      <p:ext uri="{BB962C8B-B14F-4D97-AF65-F5344CB8AC3E}">
        <p14:creationId xmlns:p14="http://schemas.microsoft.com/office/powerpoint/2010/main" val="13305168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Early Recruit</a:t>
            </a:r>
            <a:endParaRPr>
              <a:latin typeface="Calibri" panose="020F0502020204030204" pitchFamily="34" charset="0"/>
              <a:ea typeface="Georgia"/>
              <a:cs typeface="Calibri" panose="020F0502020204030204" pitchFamily="34" charset="0"/>
            </a:endParaRPr>
          </a:p>
        </p:txBody>
      </p:sp>
      <p:sp>
        <p:nvSpPr>
          <p:cNvPr id="261" name="Google Shape;261;p40"/>
          <p:cNvSpPr txBox="1">
            <a:spLocks noGrp="1"/>
          </p:cNvSpPr>
          <p:nvPr>
            <p:ph type="body" idx="1"/>
          </p:nvPr>
        </p:nvSpPr>
        <p:spPr>
          <a:xfrm>
            <a:off x="398736" y="1338536"/>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590"/>
              <a:buChar char="•"/>
            </a:pPr>
            <a:r>
              <a:rPr lang="en-US" sz="2590" b="1" dirty="0"/>
              <a:t>Many of them like to feel the excitement of the startup without having too much stake.</a:t>
            </a:r>
            <a:endParaRPr dirty="0"/>
          </a:p>
          <a:p>
            <a:pPr marL="228600" lvl="0" indent="-228600" algn="l" rtl="0">
              <a:lnSpc>
                <a:spcPct val="90000"/>
              </a:lnSpc>
              <a:spcBef>
                <a:spcPts val="1000"/>
              </a:spcBef>
              <a:spcAft>
                <a:spcPts val="0"/>
              </a:spcAft>
              <a:buClr>
                <a:schemeClr val="dk1"/>
              </a:buClr>
              <a:buSzPts val="2590"/>
              <a:buChar char="•"/>
            </a:pPr>
            <a:r>
              <a:rPr lang="en-US" sz="2590" b="1" dirty="0" smtClean="0"/>
              <a:t>They </a:t>
            </a:r>
            <a:r>
              <a:rPr lang="en-US" sz="2590" b="1" dirty="0"/>
              <a:t>are motivated by the opportunity to work on a problem that is core to a company’s main business. </a:t>
            </a:r>
            <a:endParaRPr dirty="0"/>
          </a:p>
          <a:p>
            <a:pPr marL="228600" lvl="0" indent="-228600" algn="l" rtl="0">
              <a:lnSpc>
                <a:spcPct val="90000"/>
              </a:lnSpc>
              <a:spcBef>
                <a:spcPts val="1000"/>
              </a:spcBef>
              <a:spcAft>
                <a:spcPts val="0"/>
              </a:spcAft>
              <a:buClr>
                <a:schemeClr val="dk1"/>
              </a:buClr>
              <a:buSzPts val="2590"/>
              <a:buChar char="•"/>
            </a:pPr>
            <a:r>
              <a:rPr lang="en-US" sz="2590" b="1" dirty="0"/>
              <a:t>They look forward to an open environment where their activities are not bounded by rules.</a:t>
            </a:r>
            <a:endParaRPr dirty="0"/>
          </a:p>
          <a:p>
            <a:pPr marL="228600" lvl="0" indent="-228600" algn="l" rtl="0">
              <a:lnSpc>
                <a:spcPct val="90000"/>
              </a:lnSpc>
              <a:spcBef>
                <a:spcPts val="1000"/>
              </a:spcBef>
              <a:spcAft>
                <a:spcPts val="0"/>
              </a:spcAft>
              <a:buClr>
                <a:schemeClr val="dk1"/>
              </a:buClr>
              <a:buSzPts val="2590"/>
              <a:buChar char="•"/>
            </a:pPr>
            <a:r>
              <a:rPr lang="en-US" sz="2590" b="1" dirty="0"/>
              <a:t>They get a chance to build brand, develop product from the ground up.</a:t>
            </a:r>
            <a:endParaRPr dirty="0"/>
          </a:p>
          <a:p>
            <a:pPr marL="228600" lvl="0" indent="-228600" algn="l" rtl="0">
              <a:lnSpc>
                <a:spcPct val="90000"/>
              </a:lnSpc>
              <a:spcBef>
                <a:spcPts val="1000"/>
              </a:spcBef>
              <a:spcAft>
                <a:spcPts val="0"/>
              </a:spcAft>
              <a:buClr>
                <a:schemeClr val="dk1"/>
              </a:buClr>
              <a:buSzPts val="2590"/>
              <a:buChar char="•"/>
            </a:pPr>
            <a:r>
              <a:rPr lang="en-US" sz="2590" b="1" dirty="0"/>
              <a:t>Early-stage employees may also aspire to opportunity to create </a:t>
            </a:r>
            <a:br>
              <a:rPr lang="en-US" sz="2590" b="1" dirty="0"/>
            </a:br>
            <a:r>
              <a:rPr lang="en-US" sz="2590" b="1" dirty="0"/>
              <a:t>personal wealth through equity.</a:t>
            </a:r>
            <a:endParaRPr sz="2590" b="1" dirty="0"/>
          </a:p>
        </p:txBody>
      </p:sp>
    </p:spTree>
    <p:extLst>
      <p:ext uri="{BB962C8B-B14F-4D97-AF65-F5344CB8AC3E}">
        <p14:creationId xmlns:p14="http://schemas.microsoft.com/office/powerpoint/2010/main" val="18931627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838200" y="365125"/>
            <a:ext cx="10515600" cy="1044575"/>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Early Recruit</a:t>
            </a:r>
            <a:endParaRPr>
              <a:latin typeface="Calibri" panose="020F0502020204030204" pitchFamily="34" charset="0"/>
              <a:ea typeface="Georgia"/>
              <a:cs typeface="Calibri" panose="020F0502020204030204" pitchFamily="34" charset="0"/>
              <a:sym typeface="Georgia"/>
            </a:endParaRPr>
          </a:p>
        </p:txBody>
      </p:sp>
      <p:sp>
        <p:nvSpPr>
          <p:cNvPr id="267" name="Google Shape;267;p41"/>
          <p:cNvSpPr txBox="1">
            <a:spLocks noGrp="1"/>
          </p:cNvSpPr>
          <p:nvPr>
            <p:ph type="body" idx="1"/>
          </p:nvPr>
        </p:nvSpPr>
        <p:spPr>
          <a:xfrm>
            <a:off x="307300" y="1253400"/>
            <a:ext cx="10916100" cy="49497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800"/>
              <a:buChar char="•"/>
            </a:pPr>
            <a:r>
              <a:rPr lang="en-US" b="1" dirty="0"/>
              <a:t>One key issue to remember is that </a:t>
            </a:r>
            <a:r>
              <a:rPr lang="en-US" b="1" dirty="0">
                <a:solidFill>
                  <a:srgbClr val="0070C0"/>
                </a:solidFill>
              </a:rPr>
              <a:t>firing a person for non-performance </a:t>
            </a:r>
            <a:r>
              <a:rPr lang="en-US" b="1" dirty="0"/>
              <a:t>is more difficult than hiring.</a:t>
            </a:r>
            <a:endParaRPr dirty="0"/>
          </a:p>
          <a:p>
            <a:pPr marL="228600" lvl="0" indent="-228600" algn="l" rtl="0">
              <a:lnSpc>
                <a:spcPct val="80000"/>
              </a:lnSpc>
              <a:spcBef>
                <a:spcPts val="1000"/>
              </a:spcBef>
              <a:spcAft>
                <a:spcPts val="0"/>
              </a:spcAft>
              <a:buClr>
                <a:schemeClr val="dk1"/>
              </a:buClr>
              <a:buSzPts val="2800"/>
              <a:buChar char="•"/>
            </a:pPr>
            <a:r>
              <a:rPr lang="en-US" b="1" dirty="0"/>
              <a:t>You have to be sure about the right person. </a:t>
            </a:r>
            <a:endParaRPr dirty="0"/>
          </a:p>
          <a:p>
            <a:pPr marL="228600" lvl="0" indent="-228600" algn="l" rtl="0">
              <a:lnSpc>
                <a:spcPct val="80000"/>
              </a:lnSpc>
              <a:spcBef>
                <a:spcPts val="1000"/>
              </a:spcBef>
              <a:spcAft>
                <a:spcPts val="0"/>
              </a:spcAft>
              <a:buClr>
                <a:schemeClr val="dk1"/>
              </a:buClr>
              <a:buSzPts val="2800"/>
              <a:buChar char="•"/>
            </a:pPr>
            <a:r>
              <a:rPr lang="en-US" b="1" dirty="0"/>
              <a:t>Hire only when scaling, balancing key skill deficit, diversifying, particularly when you are bursting at the seams.</a:t>
            </a:r>
            <a:endParaRPr dirty="0"/>
          </a:p>
          <a:p>
            <a:pPr marL="228600" lvl="0" indent="-228600" algn="l" rtl="0">
              <a:lnSpc>
                <a:spcPct val="80000"/>
              </a:lnSpc>
              <a:spcBef>
                <a:spcPts val="1000"/>
              </a:spcBef>
              <a:spcAft>
                <a:spcPts val="0"/>
              </a:spcAft>
              <a:buClr>
                <a:schemeClr val="dk1"/>
              </a:buClr>
              <a:buSzPts val="2800"/>
              <a:buChar char="•"/>
            </a:pPr>
            <a:r>
              <a:rPr lang="en-US" b="1" dirty="0"/>
              <a:t>Number of employee is a vanity metric that must not be chased.</a:t>
            </a:r>
            <a:endParaRPr dirty="0"/>
          </a:p>
          <a:p>
            <a:pPr marL="228600" lvl="0" indent="-228600" algn="l" rtl="0">
              <a:lnSpc>
                <a:spcPct val="80000"/>
              </a:lnSpc>
              <a:spcBef>
                <a:spcPts val="1000"/>
              </a:spcBef>
              <a:spcAft>
                <a:spcPts val="0"/>
              </a:spcAft>
              <a:buClr>
                <a:schemeClr val="dk1"/>
              </a:buClr>
              <a:buSzPts val="2800"/>
              <a:buChar char="•"/>
            </a:pPr>
            <a:r>
              <a:rPr lang="en-US" b="1" dirty="0"/>
              <a:t>More employees than what are necessary create huge problems such as high burn rate, slow decision process, complexities, lower efficiency and the list goes on.</a:t>
            </a:r>
          </a:p>
          <a:p>
            <a:pPr marL="228600" indent="-228600">
              <a:lnSpc>
                <a:spcPct val="80000"/>
              </a:lnSpc>
              <a:buSzPts val="2800"/>
            </a:pPr>
            <a:r>
              <a:rPr lang="en-US" b="1" dirty="0"/>
              <a:t>Hiring requires time; so plan in advance.</a:t>
            </a:r>
            <a:endParaRPr lang="en-IN" b="1" dirty="0"/>
          </a:p>
          <a:p>
            <a:pPr marL="228600" lvl="0" indent="-228600" algn="l" rtl="0">
              <a:lnSpc>
                <a:spcPct val="80000"/>
              </a:lnSpc>
              <a:spcBef>
                <a:spcPts val="1000"/>
              </a:spcBef>
              <a:spcAft>
                <a:spcPts val="0"/>
              </a:spcAft>
              <a:buClr>
                <a:schemeClr val="dk1"/>
              </a:buClr>
              <a:buSzPts val="2800"/>
              <a:buChar char="•"/>
            </a:pPr>
            <a:endParaRPr b="1" dirty="0"/>
          </a:p>
          <a:p>
            <a:pPr marL="228600" lvl="0" indent="-50800" algn="l" rtl="0">
              <a:lnSpc>
                <a:spcPct val="80000"/>
              </a:lnSpc>
              <a:spcBef>
                <a:spcPts val="1000"/>
              </a:spcBef>
              <a:spcAft>
                <a:spcPts val="0"/>
              </a:spcAft>
              <a:buClr>
                <a:schemeClr val="dk1"/>
              </a:buClr>
              <a:buSzPts val="2800"/>
              <a:buNone/>
            </a:pPr>
            <a:endParaRPr b="1" dirty="0"/>
          </a:p>
          <a:p>
            <a:pPr marL="228600" lvl="0" indent="-50800" algn="l" rtl="0">
              <a:lnSpc>
                <a:spcPct val="8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4040480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Prepare yourselves</a:t>
            </a:r>
            <a:endParaRPr dirty="0">
              <a:latin typeface="Calibri" panose="020F0502020204030204" pitchFamily="34" charset="0"/>
              <a:ea typeface="Georgia"/>
              <a:cs typeface="Calibri" panose="020F0502020204030204" pitchFamily="34" charset="0"/>
            </a:endParaRPr>
          </a:p>
        </p:txBody>
      </p:sp>
      <p:sp>
        <p:nvSpPr>
          <p:cNvPr id="273" name="Google Shape;273;p42"/>
          <p:cNvSpPr txBox="1">
            <a:spLocks noGrp="1"/>
          </p:cNvSpPr>
          <p:nvPr>
            <p:ph type="body" idx="1"/>
          </p:nvPr>
        </p:nvSpPr>
        <p:spPr>
          <a:xfrm>
            <a:off x="512200" y="1471700"/>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Create a clear profile of the potential talent. Usually, people use the acronym CAPS, which stands for capacity (</a:t>
            </a:r>
            <a:r>
              <a:rPr lang="en-US" b="1" dirty="0">
                <a:solidFill>
                  <a:srgbClr val="0070C0"/>
                </a:solidFill>
              </a:rPr>
              <a:t>capability</a:t>
            </a:r>
            <a:r>
              <a:rPr lang="en-US" b="1" dirty="0"/>
              <a:t>), attitude (</a:t>
            </a:r>
            <a:r>
              <a:rPr lang="en-US" b="1" dirty="0">
                <a:solidFill>
                  <a:srgbClr val="0070C0"/>
                </a:solidFill>
              </a:rPr>
              <a:t>self-motivated, adaptability to change, ethics, team player, hardworking, knowledge seeking, self-assured, passionate</a:t>
            </a:r>
            <a:r>
              <a:rPr lang="en-US" b="1" dirty="0"/>
              <a:t>), personality, and skills. </a:t>
            </a:r>
            <a:endParaRPr dirty="0"/>
          </a:p>
          <a:p>
            <a:pPr marL="228600" lvl="0" indent="-228600" algn="l" rtl="0">
              <a:lnSpc>
                <a:spcPct val="90000"/>
              </a:lnSpc>
              <a:spcBef>
                <a:spcPts val="1000"/>
              </a:spcBef>
              <a:spcAft>
                <a:spcPts val="0"/>
              </a:spcAft>
              <a:buClr>
                <a:schemeClr val="dk1"/>
              </a:buClr>
              <a:buSzPts val="2800"/>
              <a:buChar char="•"/>
            </a:pPr>
            <a:r>
              <a:rPr lang="en-US" b="1" dirty="0"/>
              <a:t>Take a </a:t>
            </a:r>
            <a:r>
              <a:rPr lang="en-US" b="1" dirty="0">
                <a:solidFill>
                  <a:srgbClr val="0070C0"/>
                </a:solidFill>
              </a:rPr>
              <a:t>marketing approach to recruiting</a:t>
            </a:r>
            <a:r>
              <a:rPr lang="en-US" b="1" dirty="0"/>
              <a:t>. Create a compelling story about your company vision and see how it can align with objectives of individuals.</a:t>
            </a:r>
            <a:endParaRPr b="1" dirty="0"/>
          </a:p>
        </p:txBody>
      </p:sp>
    </p:spTree>
    <p:extLst>
      <p:ext uri="{BB962C8B-B14F-4D97-AF65-F5344CB8AC3E}">
        <p14:creationId xmlns:p14="http://schemas.microsoft.com/office/powerpoint/2010/main" val="40239540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607" y="617374"/>
            <a:ext cx="10515600" cy="402130"/>
          </a:xfrm>
          <a:noFill/>
          <a:ln>
            <a:noFill/>
          </a:ln>
        </p:spPr>
        <p:txBody>
          <a:bodyPr spcFirstLastPara="1" wrap="square" lIns="91425" tIns="45700" rIns="91425" bIns="45700" anchor="ctr" anchorCtr="0">
            <a:noAutofit/>
          </a:bodyPr>
          <a:lstStyle/>
          <a:p>
            <a:pPr>
              <a:buClr>
                <a:srgbClr val="002060"/>
              </a:buClr>
              <a:buSzPts val="3600"/>
              <a:buFont typeface="Georgia"/>
            </a:pPr>
            <a:r>
              <a:rPr lang="en-IN" dirty="0" smtClean="0">
                <a:latin typeface="Calibri" panose="020F0502020204030204" pitchFamily="34" charset="0"/>
                <a:ea typeface="Georgia"/>
                <a:cs typeface="Calibri" panose="020F0502020204030204" pitchFamily="34" charset="0"/>
              </a:rPr>
              <a:t>Who Are the Right Persons</a:t>
            </a:r>
            <a:endParaRPr lang="en-US" dirty="0">
              <a:latin typeface="Calibri" panose="020F0502020204030204" pitchFamily="34" charset="0"/>
              <a:ea typeface="Georgia"/>
              <a:cs typeface="Calibri" panose="020F0502020204030204" pitchFamily="34" charset="0"/>
            </a:endParaRPr>
          </a:p>
        </p:txBody>
      </p:sp>
      <p:sp>
        <p:nvSpPr>
          <p:cNvPr id="3" name="Content Placeholder 2"/>
          <p:cNvSpPr>
            <a:spLocks noGrp="1"/>
          </p:cNvSpPr>
          <p:nvPr>
            <p:ph idx="1"/>
          </p:nvPr>
        </p:nvSpPr>
        <p:spPr>
          <a:xfrm>
            <a:off x="323193" y="1121432"/>
            <a:ext cx="10515600" cy="4351338"/>
          </a:xfrm>
        </p:spPr>
        <p:txBody>
          <a:bodyPr numCol="2">
            <a:normAutofit fontScale="92500" lnSpcReduction="20000"/>
          </a:bodyPr>
          <a:lstStyle/>
          <a:p>
            <a:r>
              <a:rPr lang="en-IN" b="1" dirty="0" smtClean="0">
                <a:solidFill>
                  <a:schemeClr val="accent5">
                    <a:lumMod val="50000"/>
                  </a:schemeClr>
                </a:solidFill>
              </a:rPr>
              <a:t>Failed or successful startup cofounder</a:t>
            </a:r>
          </a:p>
          <a:p>
            <a:r>
              <a:rPr lang="en-IN" b="1" dirty="0" smtClean="0">
                <a:solidFill>
                  <a:schemeClr val="accent5">
                    <a:lumMod val="50000"/>
                  </a:schemeClr>
                </a:solidFill>
              </a:rPr>
              <a:t>Working experience in startups</a:t>
            </a:r>
          </a:p>
          <a:p>
            <a:r>
              <a:rPr lang="en-IN" b="1" dirty="0" smtClean="0">
                <a:solidFill>
                  <a:schemeClr val="accent5">
                    <a:lumMod val="50000"/>
                  </a:schemeClr>
                </a:solidFill>
              </a:rPr>
              <a:t>Person with demonstrable creative talent</a:t>
            </a:r>
          </a:p>
          <a:p>
            <a:r>
              <a:rPr lang="en-IN" b="1" dirty="0" smtClean="0">
                <a:solidFill>
                  <a:schemeClr val="accent5">
                    <a:lumMod val="50000"/>
                  </a:schemeClr>
                </a:solidFill>
              </a:rPr>
              <a:t>Founder aspiration</a:t>
            </a:r>
          </a:p>
          <a:p>
            <a:r>
              <a:rPr lang="en-IN" b="1" dirty="0" smtClean="0">
                <a:solidFill>
                  <a:schemeClr val="accent5">
                    <a:lumMod val="50000"/>
                  </a:schemeClr>
                </a:solidFill>
              </a:rPr>
              <a:t>Persons with international experience</a:t>
            </a:r>
          </a:p>
          <a:p>
            <a:r>
              <a:rPr lang="en-IN" b="1" dirty="0" smtClean="0">
                <a:solidFill>
                  <a:schemeClr val="accent5">
                    <a:lumMod val="50000"/>
                  </a:schemeClr>
                </a:solidFill>
              </a:rPr>
              <a:t>Person initiated personal projects</a:t>
            </a:r>
          </a:p>
          <a:p>
            <a:r>
              <a:rPr lang="en-IN" b="1" dirty="0" smtClean="0">
                <a:solidFill>
                  <a:schemeClr val="accent5">
                    <a:lumMod val="50000"/>
                  </a:schemeClr>
                </a:solidFill>
              </a:rPr>
              <a:t>Small business owner</a:t>
            </a:r>
          </a:p>
          <a:p>
            <a:r>
              <a:rPr lang="en-IN" b="1" dirty="0" smtClean="0">
                <a:solidFill>
                  <a:schemeClr val="accent5">
                    <a:lumMod val="50000"/>
                  </a:schemeClr>
                </a:solidFill>
              </a:rPr>
              <a:t>Openness to learn new techniques</a:t>
            </a:r>
          </a:p>
          <a:p>
            <a:r>
              <a:rPr lang="en-IN" b="1" dirty="0" smtClean="0">
                <a:solidFill>
                  <a:schemeClr val="accent5">
                    <a:lumMod val="50000"/>
                  </a:schemeClr>
                </a:solidFill>
              </a:rPr>
              <a:t>Action oriented, self motivated, result oriented, </a:t>
            </a:r>
          </a:p>
          <a:p>
            <a:r>
              <a:rPr lang="en-IN" b="1" dirty="0" smtClean="0">
                <a:solidFill>
                  <a:schemeClr val="accent5">
                    <a:lumMod val="50000"/>
                  </a:schemeClr>
                </a:solidFill>
              </a:rPr>
              <a:t>Treat customers as individuals rather than (great employees are focused on solving problems of customers)</a:t>
            </a:r>
          </a:p>
          <a:p>
            <a:r>
              <a:rPr lang="en-IN" b="1" dirty="0" smtClean="0">
                <a:solidFill>
                  <a:schemeClr val="accent5">
                    <a:lumMod val="50000"/>
                  </a:schemeClr>
                </a:solidFill>
              </a:rPr>
              <a:t>They are aware of the company mission and passionate to remain focused to achieve it.</a:t>
            </a:r>
          </a:p>
          <a:p>
            <a:endParaRPr lang="en-IN" b="1" dirty="0" smtClean="0">
              <a:solidFill>
                <a:schemeClr val="accent5">
                  <a:lumMod val="50000"/>
                </a:schemeClr>
              </a:solidFill>
            </a:endParaRPr>
          </a:p>
          <a:p>
            <a:endParaRPr lang="en-US" b="1" dirty="0">
              <a:solidFill>
                <a:schemeClr val="accent5">
                  <a:lumMod val="50000"/>
                </a:schemeClr>
              </a:solidFill>
            </a:endParaRPr>
          </a:p>
        </p:txBody>
      </p:sp>
    </p:spTree>
    <p:extLst>
      <p:ext uri="{BB962C8B-B14F-4D97-AF65-F5344CB8AC3E}">
        <p14:creationId xmlns:p14="http://schemas.microsoft.com/office/powerpoint/2010/main" val="10762694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pPr>
              <a:buClr>
                <a:srgbClr val="002060"/>
              </a:buClr>
              <a:buSzPts val="3600"/>
              <a:buFont typeface="Georgia"/>
            </a:pPr>
            <a:r>
              <a:rPr lang="en-IN" dirty="0">
                <a:latin typeface="Calibri" panose="020F0502020204030204" pitchFamily="34" charset="0"/>
                <a:ea typeface="Georgia"/>
                <a:cs typeface="Calibri" panose="020F0502020204030204" pitchFamily="34" charset="0"/>
              </a:rPr>
              <a:t>Undesirable Traits</a:t>
            </a:r>
            <a:endParaRPr lang="en-US" dirty="0">
              <a:latin typeface="Calibri" panose="020F0502020204030204" pitchFamily="34" charset="0"/>
              <a:ea typeface="Georgia"/>
              <a:cs typeface="Calibri" panose="020F0502020204030204" pitchFamily="34" charset="0"/>
            </a:endParaRPr>
          </a:p>
        </p:txBody>
      </p:sp>
      <p:sp>
        <p:nvSpPr>
          <p:cNvPr id="3" name="Content Placeholder 2"/>
          <p:cNvSpPr>
            <a:spLocks noGrp="1"/>
          </p:cNvSpPr>
          <p:nvPr>
            <p:ph idx="1"/>
          </p:nvPr>
        </p:nvSpPr>
        <p:spPr>
          <a:xfrm>
            <a:off x="365234" y="1690688"/>
            <a:ext cx="10515600" cy="3250872"/>
          </a:xfrm>
          <a:noFill/>
          <a:ln>
            <a:noFill/>
          </a:ln>
        </p:spPr>
        <p:txBody>
          <a:bodyPr spcFirstLastPara="1" wrap="square" lIns="91425" tIns="45700" rIns="91425" bIns="45700" numCol="1" anchor="t" anchorCtr="0">
            <a:normAutofit/>
          </a:bodyPr>
          <a:lstStyle/>
          <a:p>
            <a:r>
              <a:rPr lang="en-IN" b="1" dirty="0">
                <a:solidFill>
                  <a:schemeClr val="accent5">
                    <a:lumMod val="50000"/>
                  </a:schemeClr>
                </a:solidFill>
              </a:rPr>
              <a:t>People with long experience in established companies</a:t>
            </a:r>
          </a:p>
          <a:p>
            <a:r>
              <a:rPr lang="en-IN" b="1" dirty="0">
                <a:solidFill>
                  <a:schemeClr val="accent5">
                    <a:lumMod val="50000"/>
                  </a:schemeClr>
                </a:solidFill>
              </a:rPr>
              <a:t>Job hoppers</a:t>
            </a:r>
          </a:p>
          <a:p>
            <a:r>
              <a:rPr lang="en-IN" b="1" dirty="0">
                <a:solidFill>
                  <a:schemeClr val="accent5">
                    <a:lumMod val="50000"/>
                  </a:schemeClr>
                </a:solidFill>
              </a:rPr>
              <a:t>Interested in high designation</a:t>
            </a:r>
          </a:p>
          <a:p>
            <a:r>
              <a:rPr lang="en-IN" b="1" dirty="0">
                <a:solidFill>
                  <a:schemeClr val="accent5">
                    <a:lumMod val="50000"/>
                  </a:schemeClr>
                </a:solidFill>
              </a:rPr>
              <a:t>Think money as main ingredients in everything</a:t>
            </a:r>
          </a:p>
          <a:p>
            <a:endParaRPr lang="en-US" b="1" dirty="0">
              <a:solidFill>
                <a:schemeClr val="accent5">
                  <a:lumMod val="50000"/>
                </a:schemeClr>
              </a:solidFill>
            </a:endParaRPr>
          </a:p>
        </p:txBody>
      </p:sp>
    </p:spTree>
    <p:extLst>
      <p:ext uri="{BB962C8B-B14F-4D97-AF65-F5344CB8AC3E}">
        <p14:creationId xmlns:p14="http://schemas.microsoft.com/office/powerpoint/2010/main" val="214848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How to Identify Talent?</a:t>
            </a:r>
            <a:endParaRPr dirty="0">
              <a:latin typeface="Calibri" panose="020F0502020204030204" pitchFamily="34" charset="0"/>
              <a:ea typeface="Georgia"/>
              <a:cs typeface="Calibri" panose="020F0502020204030204" pitchFamily="34" charset="0"/>
              <a:sym typeface="Georgia"/>
            </a:endParaRPr>
          </a:p>
        </p:txBody>
      </p:sp>
      <p:sp>
        <p:nvSpPr>
          <p:cNvPr id="279" name="Google Shape;279;p43"/>
          <p:cNvSpPr txBox="1">
            <a:spLocks noGrp="1"/>
          </p:cNvSpPr>
          <p:nvPr>
            <p:ph type="body" idx="1"/>
          </p:nvPr>
        </p:nvSpPr>
        <p:spPr>
          <a:xfrm>
            <a:off x="838200" y="1454150"/>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a:t>Participate in hackathons, conferences, and competitions and make connections.</a:t>
            </a:r>
            <a:endParaRPr/>
          </a:p>
          <a:p>
            <a:pPr marL="228600" lvl="0" indent="-228600" algn="l" rtl="0">
              <a:lnSpc>
                <a:spcPct val="90000"/>
              </a:lnSpc>
              <a:spcBef>
                <a:spcPts val="1000"/>
              </a:spcBef>
              <a:spcAft>
                <a:spcPts val="0"/>
              </a:spcAft>
              <a:buClr>
                <a:schemeClr val="dk1"/>
              </a:buClr>
              <a:buSzPts val="2800"/>
              <a:buChar char="•"/>
            </a:pPr>
            <a:r>
              <a:rPr lang="en-US" b="1"/>
              <a:t>Use your peer network.</a:t>
            </a:r>
            <a:endParaRPr/>
          </a:p>
          <a:p>
            <a:pPr marL="228600" lvl="0" indent="-228600" algn="l" rtl="0">
              <a:lnSpc>
                <a:spcPct val="90000"/>
              </a:lnSpc>
              <a:spcBef>
                <a:spcPts val="1000"/>
              </a:spcBef>
              <a:spcAft>
                <a:spcPts val="0"/>
              </a:spcAft>
              <a:buClr>
                <a:schemeClr val="dk1"/>
              </a:buClr>
              <a:buSzPts val="2800"/>
              <a:buChar char="•"/>
            </a:pPr>
            <a:r>
              <a:rPr lang="en-US" b="1"/>
              <a:t>Use social media.</a:t>
            </a:r>
            <a:endParaRPr/>
          </a:p>
          <a:p>
            <a:pPr marL="228600" lvl="0" indent="-228600" algn="l" rtl="0">
              <a:lnSpc>
                <a:spcPct val="90000"/>
              </a:lnSpc>
              <a:spcBef>
                <a:spcPts val="1000"/>
              </a:spcBef>
              <a:spcAft>
                <a:spcPts val="0"/>
              </a:spcAft>
              <a:buClr>
                <a:schemeClr val="dk1"/>
              </a:buClr>
              <a:buSzPts val="2800"/>
              <a:buChar char="•"/>
            </a:pPr>
            <a:r>
              <a:rPr lang="en-US" b="1"/>
              <a:t>Must not be done in a hurry.</a:t>
            </a:r>
            <a:endParaRPr/>
          </a:p>
          <a:p>
            <a:pPr marL="228600" lvl="0" indent="-228600" algn="l" rtl="0">
              <a:lnSpc>
                <a:spcPct val="90000"/>
              </a:lnSpc>
              <a:spcBef>
                <a:spcPts val="1000"/>
              </a:spcBef>
              <a:spcAft>
                <a:spcPts val="0"/>
              </a:spcAft>
              <a:buClr>
                <a:schemeClr val="dk1"/>
              </a:buClr>
              <a:buSzPts val="2800"/>
              <a:buChar char="•"/>
            </a:pPr>
            <a:r>
              <a:rPr lang="en-US" b="1"/>
              <a:t>Do reference check for antecedents.</a:t>
            </a:r>
            <a:endParaRPr/>
          </a:p>
          <a:p>
            <a:pPr marL="228600" lvl="0" indent="-50800" algn="l" rtl="0">
              <a:lnSpc>
                <a:spcPct val="90000"/>
              </a:lnSpc>
              <a:spcBef>
                <a:spcPts val="1000"/>
              </a:spcBef>
              <a:spcAft>
                <a:spcPts val="0"/>
              </a:spcAft>
              <a:buClr>
                <a:schemeClr val="dk1"/>
              </a:buClr>
              <a:buSzPts val="2800"/>
              <a:buNone/>
            </a:pPr>
            <a:endParaRPr b="1"/>
          </a:p>
        </p:txBody>
      </p:sp>
    </p:spTree>
    <p:extLst>
      <p:ext uri="{BB962C8B-B14F-4D97-AF65-F5344CB8AC3E}">
        <p14:creationId xmlns:p14="http://schemas.microsoft.com/office/powerpoint/2010/main" val="1593282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3531"/>
          </a:xfrm>
        </p:spPr>
        <p:txBody>
          <a:bodyPr/>
          <a:lstStyle/>
          <a:p>
            <a:r>
              <a:rPr lang="en-IN" sz="3200" b="1" dirty="0" smtClean="0">
                <a:solidFill>
                  <a:schemeClr val="accent5">
                    <a:lumMod val="50000"/>
                  </a:schemeClr>
                </a:solidFill>
              </a:rPr>
              <a:t>A Perfect Team Can Circumvent Any Odd</a:t>
            </a:r>
            <a:endParaRPr lang="en-IN" sz="3200" b="1" dirty="0">
              <a:solidFill>
                <a:schemeClr val="accent5">
                  <a:lumMod val="50000"/>
                </a:schemeClr>
              </a:solidFill>
            </a:endParaRPr>
          </a:p>
        </p:txBody>
      </p:sp>
      <p:sp>
        <p:nvSpPr>
          <p:cNvPr id="3" name="Text Placeholder 2"/>
          <p:cNvSpPr>
            <a:spLocks noGrp="1"/>
          </p:cNvSpPr>
          <p:nvPr>
            <p:ph type="body" idx="1"/>
          </p:nvPr>
        </p:nvSpPr>
        <p:spPr/>
        <p:txBody>
          <a:bodyPr/>
          <a:lstStyle/>
          <a:p>
            <a:endParaRPr lang="en-IN" dirty="0"/>
          </a:p>
        </p:txBody>
      </p:sp>
      <p:sp>
        <p:nvSpPr>
          <p:cNvPr id="4" name="Rectangle 3"/>
          <p:cNvSpPr/>
          <p:nvPr/>
        </p:nvSpPr>
        <p:spPr>
          <a:xfrm>
            <a:off x="7858751" y="3209203"/>
            <a:ext cx="2674130" cy="307777"/>
          </a:xfrm>
          <a:prstGeom prst="rect">
            <a:avLst/>
          </a:prstGeom>
        </p:spPr>
        <p:txBody>
          <a:bodyPr wrap="none">
            <a:spAutoFit/>
          </a:bodyPr>
          <a:lstStyle/>
          <a:p>
            <a:r>
              <a:rPr lang="en-US" dirty="0"/>
              <a:t>Photo by </a:t>
            </a:r>
            <a:r>
              <a:rPr lang="en-US" dirty="0" err="1">
                <a:hlinkClick r:id="rId2"/>
              </a:rPr>
              <a:t>Quino</a:t>
            </a:r>
            <a:r>
              <a:rPr lang="en-US" dirty="0">
                <a:hlinkClick r:id="rId2"/>
              </a:rPr>
              <a:t> Al</a:t>
            </a:r>
            <a:r>
              <a:rPr lang="en-US" dirty="0"/>
              <a:t> on </a:t>
            </a:r>
            <a:r>
              <a:rPr lang="en-US" dirty="0" err="1">
                <a:hlinkClick r:id="rId3"/>
              </a:rPr>
              <a:t>Unsplash</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302" y="938656"/>
            <a:ext cx="7549449" cy="5032375"/>
          </a:xfrm>
          <a:prstGeom prst="rect">
            <a:avLst/>
          </a:prstGeom>
        </p:spPr>
      </p:pic>
      <p:pic>
        <p:nvPicPr>
          <p:cNvPr id="6" name="Picture 2" descr="Group of People Holding Arm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8751" y="938656"/>
            <a:ext cx="2184954" cy="17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097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Some Dos and Don’ts</a:t>
            </a:r>
            <a:endParaRPr dirty="0">
              <a:latin typeface="Calibri" panose="020F0502020204030204" pitchFamily="34" charset="0"/>
              <a:ea typeface="Georgia"/>
              <a:cs typeface="Calibri" panose="020F0502020204030204" pitchFamily="34" charset="0"/>
              <a:sym typeface="Georgia"/>
            </a:endParaRPr>
          </a:p>
        </p:txBody>
      </p:sp>
      <p:sp>
        <p:nvSpPr>
          <p:cNvPr id="285" name="Google Shape;285;p44"/>
          <p:cNvSpPr txBox="1">
            <a:spLocks noGrp="1"/>
          </p:cNvSpPr>
          <p:nvPr>
            <p:ph type="body" idx="1"/>
          </p:nvPr>
        </p:nvSpPr>
        <p:spPr>
          <a:xfrm>
            <a:off x="581025" y="1444625"/>
            <a:ext cx="10515600" cy="4351338"/>
          </a:xfrm>
          <a:prstGeom prst="rect">
            <a:avLst/>
          </a:prstGeom>
          <a:noFill/>
          <a:ln>
            <a:noFill/>
          </a:ln>
        </p:spPr>
        <p:txBody>
          <a:bodyPr spcFirstLastPara="1" wrap="square" lIns="91425" tIns="45700" rIns="91425" bIns="45700" anchor="t" anchorCtr="0">
            <a:noAutofit/>
          </a:bodyPr>
          <a:lstStyle/>
          <a:p>
            <a:pPr marL="228600" lvl="0" indent="-215900" algn="l" rtl="0">
              <a:lnSpc>
                <a:spcPct val="80000"/>
              </a:lnSpc>
              <a:spcBef>
                <a:spcPts val="0"/>
              </a:spcBef>
              <a:spcAft>
                <a:spcPts val="0"/>
              </a:spcAft>
              <a:buClr>
                <a:schemeClr val="dk1"/>
              </a:buClr>
              <a:buSzPts val="2600"/>
              <a:buChar char="•"/>
            </a:pPr>
            <a:r>
              <a:rPr lang="en-US" sz="2600" b="1" dirty="0"/>
              <a:t>Do reference check for antecedents. Check if the person is a super performer. Even a fresher may have demonstrable capability in some of their projects.</a:t>
            </a:r>
            <a:endParaRPr sz="2600" b="1" dirty="0"/>
          </a:p>
          <a:p>
            <a:pPr marL="228600" lvl="0" indent="-215900" algn="l" rtl="0">
              <a:lnSpc>
                <a:spcPct val="80000"/>
              </a:lnSpc>
              <a:spcBef>
                <a:spcPts val="1000"/>
              </a:spcBef>
              <a:spcAft>
                <a:spcPts val="0"/>
              </a:spcAft>
              <a:buClr>
                <a:schemeClr val="dk1"/>
              </a:buClr>
              <a:buSzPts val="2600"/>
              <a:buChar char="•"/>
            </a:pPr>
            <a:r>
              <a:rPr lang="en-US" sz="2600" b="1" dirty="0"/>
              <a:t>Try hiring and retaining the best talent even at a high salary (both cash and equity). One great employee can take the company to places.</a:t>
            </a:r>
            <a:endParaRPr sz="2600" b="1" dirty="0"/>
          </a:p>
          <a:p>
            <a:pPr marL="228600" lvl="0" indent="-215900" algn="l" rtl="0">
              <a:lnSpc>
                <a:spcPct val="80000"/>
              </a:lnSpc>
              <a:spcBef>
                <a:spcPts val="1000"/>
              </a:spcBef>
              <a:spcAft>
                <a:spcPts val="0"/>
              </a:spcAft>
              <a:buClr>
                <a:schemeClr val="dk1"/>
              </a:buClr>
              <a:buSzPts val="2600"/>
              <a:buChar char="•"/>
            </a:pPr>
            <a:r>
              <a:rPr lang="en-US" sz="2600" b="1" dirty="0"/>
              <a:t>Check if the company mission is aligned with the personal mission.</a:t>
            </a:r>
            <a:endParaRPr sz="2600" dirty="0"/>
          </a:p>
          <a:p>
            <a:pPr marL="228600" lvl="0" indent="-215900" algn="l" rtl="0">
              <a:lnSpc>
                <a:spcPct val="80000"/>
              </a:lnSpc>
              <a:spcBef>
                <a:spcPts val="1000"/>
              </a:spcBef>
              <a:spcAft>
                <a:spcPts val="0"/>
              </a:spcAft>
              <a:buClr>
                <a:schemeClr val="dk1"/>
              </a:buClr>
              <a:buSzPts val="2600"/>
              <a:buChar char="•"/>
            </a:pPr>
            <a:r>
              <a:rPr lang="en-US" sz="2600" b="1" dirty="0">
                <a:solidFill>
                  <a:srgbClr val="0070C0"/>
                </a:solidFill>
              </a:rPr>
              <a:t>If in doubt</a:t>
            </a:r>
            <a:r>
              <a:rPr lang="en-US" sz="2600" b="1" dirty="0"/>
              <a:t>, do not make a decision to hire. Investigate till you are absolutely sure.</a:t>
            </a:r>
            <a:endParaRPr sz="2600" dirty="0"/>
          </a:p>
          <a:p>
            <a:pPr marL="228600" lvl="0" indent="-215900" algn="l" rtl="0">
              <a:lnSpc>
                <a:spcPct val="80000"/>
              </a:lnSpc>
              <a:spcBef>
                <a:spcPts val="1000"/>
              </a:spcBef>
              <a:spcAft>
                <a:spcPts val="0"/>
              </a:spcAft>
              <a:buClr>
                <a:schemeClr val="dk1"/>
              </a:buClr>
              <a:buSzPts val="2600"/>
              <a:buChar char="•"/>
            </a:pPr>
            <a:r>
              <a:rPr lang="en-US" sz="2600" b="1" dirty="0"/>
              <a:t>Test skill on actual environment such as pair-programming. </a:t>
            </a:r>
            <a:endParaRPr sz="2600" b="1" dirty="0"/>
          </a:p>
          <a:p>
            <a:pPr marL="228600" lvl="0" indent="-50800" algn="l" rtl="0">
              <a:lnSpc>
                <a:spcPct val="80000"/>
              </a:lnSpc>
              <a:spcBef>
                <a:spcPts val="1000"/>
              </a:spcBef>
              <a:spcAft>
                <a:spcPts val="0"/>
              </a:spcAft>
              <a:buClr>
                <a:schemeClr val="dk1"/>
              </a:buClr>
              <a:buSzPts val="2800"/>
              <a:buNone/>
            </a:pPr>
            <a:endParaRPr sz="2600" b="1" dirty="0"/>
          </a:p>
          <a:p>
            <a:pPr marL="228600" lvl="0" indent="-50800" algn="l" rtl="0">
              <a:lnSpc>
                <a:spcPct val="80000"/>
              </a:lnSpc>
              <a:spcBef>
                <a:spcPts val="1000"/>
              </a:spcBef>
              <a:spcAft>
                <a:spcPts val="0"/>
              </a:spcAft>
              <a:buClr>
                <a:schemeClr val="dk1"/>
              </a:buClr>
              <a:buSzPts val="2800"/>
              <a:buNone/>
            </a:pPr>
            <a:endParaRPr sz="2600" b="1" dirty="0"/>
          </a:p>
          <a:p>
            <a:pPr marL="228600" lvl="0" indent="-50800" algn="l" rtl="0">
              <a:lnSpc>
                <a:spcPct val="80000"/>
              </a:lnSpc>
              <a:spcBef>
                <a:spcPts val="1000"/>
              </a:spcBef>
              <a:spcAft>
                <a:spcPts val="0"/>
              </a:spcAft>
              <a:buClr>
                <a:schemeClr val="dk1"/>
              </a:buClr>
              <a:buSzPts val="2800"/>
              <a:buNone/>
            </a:pPr>
            <a:endParaRPr sz="2600" b="1" dirty="0"/>
          </a:p>
        </p:txBody>
      </p:sp>
    </p:spTree>
    <p:extLst>
      <p:ext uri="{BB962C8B-B14F-4D97-AF65-F5344CB8AC3E}">
        <p14:creationId xmlns:p14="http://schemas.microsoft.com/office/powerpoint/2010/main" val="19033304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dirty="0">
                <a:latin typeface="Calibri" panose="020F0502020204030204" pitchFamily="34" charset="0"/>
                <a:ea typeface="Georgia"/>
                <a:cs typeface="Calibri" panose="020F0502020204030204" pitchFamily="34" charset="0"/>
                <a:sym typeface="Georgia"/>
              </a:rPr>
              <a:t>Some Dos and Don’ts</a:t>
            </a:r>
            <a:endParaRPr dirty="0">
              <a:latin typeface="Calibri" panose="020F0502020204030204" pitchFamily="34" charset="0"/>
              <a:ea typeface="Georgia"/>
              <a:cs typeface="Calibri" panose="020F0502020204030204" pitchFamily="34" charset="0"/>
            </a:endParaRPr>
          </a:p>
        </p:txBody>
      </p:sp>
      <p:sp>
        <p:nvSpPr>
          <p:cNvPr id="292" name="Google Shape;292;p4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b="1" dirty="0"/>
              <a:t>If an employee is not effective or a trouble maker, fire early. </a:t>
            </a:r>
            <a:r>
              <a:rPr lang="en-US" b="1" dirty="0">
                <a:solidFill>
                  <a:srgbClr val="0070C0"/>
                </a:solidFill>
              </a:rPr>
              <a:t>The best time is now. </a:t>
            </a:r>
            <a:r>
              <a:rPr lang="en-US" b="1" dirty="0"/>
              <a:t>Good for the company and for the employee.</a:t>
            </a:r>
            <a:endParaRPr dirty="0"/>
          </a:p>
          <a:p>
            <a:pPr marL="228600" lvl="0" indent="-228600" algn="l" rtl="0">
              <a:lnSpc>
                <a:spcPct val="90000"/>
              </a:lnSpc>
              <a:spcBef>
                <a:spcPts val="1000"/>
              </a:spcBef>
              <a:spcAft>
                <a:spcPts val="0"/>
              </a:spcAft>
              <a:buClr>
                <a:schemeClr val="dk1"/>
              </a:buClr>
              <a:buSzPts val="2800"/>
              <a:buChar char="•"/>
            </a:pPr>
            <a:r>
              <a:rPr lang="en-US" b="1" dirty="0"/>
              <a:t>Train them in respective fields. </a:t>
            </a:r>
            <a:endParaRPr b="1" dirty="0"/>
          </a:p>
          <a:p>
            <a:pPr marL="228600" lvl="0" indent="-228600" algn="l" rtl="0">
              <a:lnSpc>
                <a:spcPct val="90000"/>
              </a:lnSpc>
              <a:spcBef>
                <a:spcPts val="1000"/>
              </a:spcBef>
              <a:spcAft>
                <a:spcPts val="0"/>
              </a:spcAft>
              <a:buClr>
                <a:schemeClr val="dk1"/>
              </a:buClr>
              <a:buSzPts val="2800"/>
              <a:buChar char="•"/>
            </a:pPr>
            <a:r>
              <a:rPr lang="en-US" b="1" dirty="0"/>
              <a:t>One may not be a natural manager. You have to teach them.</a:t>
            </a:r>
            <a:endParaRPr dirty="0"/>
          </a:p>
          <a:p>
            <a:pPr marL="228600" lvl="0" indent="-228600" algn="l" rtl="0">
              <a:lnSpc>
                <a:spcPct val="90000"/>
              </a:lnSpc>
              <a:spcBef>
                <a:spcPts val="1000"/>
              </a:spcBef>
              <a:spcAft>
                <a:spcPts val="0"/>
              </a:spcAft>
              <a:buClr>
                <a:schemeClr val="dk1"/>
              </a:buClr>
              <a:buSzPts val="2800"/>
              <a:buChar char="•"/>
            </a:pPr>
            <a:r>
              <a:rPr lang="en-US" b="1" dirty="0"/>
              <a:t>Every new employee redefines the cultural mix of the company at early stage. Keep that issue in mind.</a:t>
            </a:r>
            <a:endParaRPr dirty="0"/>
          </a:p>
          <a:p>
            <a:pPr marL="228600" lvl="0" indent="-5080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b="1" dirty="0"/>
          </a:p>
        </p:txBody>
      </p:sp>
    </p:spTree>
    <p:extLst>
      <p:ext uri="{BB962C8B-B14F-4D97-AF65-F5344CB8AC3E}">
        <p14:creationId xmlns:p14="http://schemas.microsoft.com/office/powerpoint/2010/main" val="41656774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210207" y="751115"/>
            <a:ext cx="11571889" cy="5628664"/>
          </a:xfrm>
          <a:prstGeom prst="rect">
            <a:avLst/>
          </a:prstGeom>
          <a:noFill/>
          <a:ln>
            <a:noFill/>
          </a:ln>
        </p:spPr>
        <p:txBody>
          <a:bodyPr spcFirstLastPara="1" wrap="square" lIns="91425" tIns="45700" rIns="91425" bIns="45700" anchor="t" anchorCtr="0">
            <a:noAutofit/>
          </a:bodyPr>
          <a:lstStyle/>
          <a:p>
            <a:pPr>
              <a:lnSpc>
                <a:spcPct val="150000"/>
              </a:lnSpc>
              <a:buFont typeface="Wingdings" pitchFamily="2" charset="2"/>
              <a:buChar char="q"/>
            </a:pPr>
            <a:r>
              <a:rPr lang="en-IN" b="1" dirty="0"/>
              <a:t> </a:t>
            </a:r>
            <a:r>
              <a:rPr lang="en-IN" b="1" dirty="0" smtClean="0"/>
              <a:t>    </a:t>
            </a:r>
            <a:r>
              <a:rPr lang="en-US" b="1" dirty="0" err="1" smtClean="0"/>
              <a:t>Zook</a:t>
            </a:r>
            <a:r>
              <a:rPr lang="en-US" b="1" dirty="0"/>
              <a:t>, C., &amp; Allen, J. (2016). The Founder's Mentality: How to Overcome the Predictable Crises of Growth. Harvard Business Review Press.</a:t>
            </a:r>
          </a:p>
          <a:p>
            <a:pPr>
              <a:lnSpc>
                <a:spcPct val="150000"/>
              </a:lnSpc>
              <a:buFont typeface="Wingdings" pitchFamily="2" charset="2"/>
              <a:buChar char="q"/>
            </a:pPr>
            <a:r>
              <a:rPr lang="en-US" b="1" dirty="0" smtClean="0"/>
              <a:t>     Creating </a:t>
            </a:r>
            <a:r>
              <a:rPr lang="en-US" b="1" dirty="0"/>
              <a:t>Teams With an Edge: The Complete Skill Set to Build Powerful and Influential Teams by Harvard Business Publishing, 2004 </a:t>
            </a:r>
            <a:endParaRPr lang="en-US" b="1" dirty="0" smtClean="0"/>
          </a:p>
          <a:p>
            <a:pPr>
              <a:lnSpc>
                <a:spcPct val="150000"/>
              </a:lnSpc>
              <a:buFont typeface="Wingdings" pitchFamily="2" charset="2"/>
              <a:buChar char="q"/>
            </a:pPr>
            <a:r>
              <a:rPr lang="en-IN" b="1" dirty="0"/>
              <a:t> </a:t>
            </a:r>
            <a:r>
              <a:rPr lang="en-IN" b="1" dirty="0" smtClean="0"/>
              <a:t> </a:t>
            </a:r>
            <a:r>
              <a:rPr lang="en-US" b="1" dirty="0" smtClean="0"/>
              <a:t>   https</a:t>
            </a:r>
            <a:r>
              <a:rPr lang="en-US" b="1" dirty="0"/>
              <a:t>://medium.com/f2-capital/how-vc-investors-examine-startup-teams-fb7a436218c2</a:t>
            </a:r>
          </a:p>
          <a:p>
            <a:pPr>
              <a:lnSpc>
                <a:spcPct val="150000"/>
              </a:lnSpc>
              <a:buFont typeface="Wingdings" pitchFamily="2" charset="2"/>
              <a:buChar char="q"/>
            </a:pPr>
            <a:r>
              <a:rPr lang="en-US" b="1" dirty="0" smtClean="0"/>
              <a:t>     Harvard </a:t>
            </a:r>
            <a:r>
              <a:rPr lang="en-US" b="1" dirty="0"/>
              <a:t>Business Review Entrepreneur's Handbook (HBR Handbooks) by Harvard Business Review </a:t>
            </a:r>
          </a:p>
          <a:p>
            <a:pPr>
              <a:lnSpc>
                <a:spcPct val="150000"/>
              </a:lnSpc>
              <a:buFont typeface="Wingdings" pitchFamily="2" charset="2"/>
              <a:buChar char="q"/>
            </a:pPr>
            <a:r>
              <a:rPr lang="en-US" b="1" dirty="0"/>
              <a:t>  </a:t>
            </a:r>
            <a:r>
              <a:rPr lang="en-US" b="1" dirty="0" smtClean="0"/>
              <a:t>   https</a:t>
            </a:r>
            <a:r>
              <a:rPr lang="en-US" b="1" dirty="0"/>
              <a:t>://startupclass.samaltman.com/</a:t>
            </a:r>
          </a:p>
          <a:p>
            <a:pPr>
              <a:lnSpc>
                <a:spcPct val="150000"/>
              </a:lnSpc>
              <a:buFont typeface="Wingdings" pitchFamily="2" charset="2"/>
              <a:buChar char="q"/>
            </a:pPr>
            <a:r>
              <a:rPr lang="en-US" b="1" dirty="0" smtClean="0"/>
              <a:t>    The </a:t>
            </a:r>
            <a:r>
              <a:rPr lang="en-US" b="1" dirty="0"/>
              <a:t>Tech Entrepreneur's Survival Guide: How to Bootstrap Your Startup, Lead Through Tough Times, and Cash In for Success–by Bernd </a:t>
            </a:r>
            <a:r>
              <a:rPr lang="en-US" b="1" dirty="0" err="1"/>
              <a:t>Schoner</a:t>
            </a:r>
            <a:r>
              <a:rPr lang="en-US" b="1" dirty="0"/>
              <a:t>, McGraw-Hill, 2014</a:t>
            </a:r>
          </a:p>
          <a:p>
            <a:pPr>
              <a:lnSpc>
                <a:spcPct val="150000"/>
              </a:lnSpc>
              <a:buFont typeface="Wingdings" pitchFamily="2" charset="2"/>
              <a:buChar char="q"/>
            </a:pPr>
            <a:r>
              <a:rPr lang="en-US" b="1" dirty="0" smtClean="0"/>
              <a:t>    Images </a:t>
            </a:r>
            <a:r>
              <a:rPr lang="en-US" b="1" dirty="0"/>
              <a:t>are from (</a:t>
            </a:r>
            <a:r>
              <a:rPr lang="en-US" b="1" dirty="0" err="1"/>
              <a:t>i</a:t>
            </a:r>
            <a:r>
              <a:rPr lang="en-US" b="1" dirty="0"/>
              <a:t>) https://pixabay.com and (ii) </a:t>
            </a:r>
            <a:r>
              <a:rPr lang="en-US" b="1" dirty="0">
                <a:hlinkClick r:id="rId3"/>
              </a:rPr>
              <a:t>https://</a:t>
            </a:r>
            <a:r>
              <a:rPr lang="en-US" b="1" dirty="0" err="1" smtClean="0">
                <a:hlinkClick r:id="rId3"/>
              </a:rPr>
              <a:t>pexels.com</a:t>
            </a:r>
            <a:endParaRPr lang="en-US" b="1" dirty="0" smtClean="0"/>
          </a:p>
          <a:p>
            <a:pPr>
              <a:lnSpc>
                <a:spcPct val="150000"/>
              </a:lnSpc>
              <a:buFont typeface="Wingdings" pitchFamily="2" charset="2"/>
              <a:buChar char="q"/>
            </a:pPr>
            <a:r>
              <a:rPr lang="en-US" b="1" dirty="0" smtClean="0"/>
              <a:t>    https</a:t>
            </a:r>
            <a:r>
              <a:rPr lang="en-US" b="1" dirty="0"/>
              <a:t>://www.entrepreneur.com/article/240883  - article by Dharmesh Shah - </a:t>
            </a:r>
            <a:r>
              <a:rPr lang="en-IN" b="1" dirty="0"/>
              <a:t>Co-Founder and Chief Technology Officer, </a:t>
            </a:r>
            <a:r>
              <a:rPr lang="en-IN" b="1" dirty="0" err="1"/>
              <a:t>HubSpot</a:t>
            </a:r>
            <a:endParaRPr lang="en-US" b="1" dirty="0">
              <a:hlinkClick r:id="rId4" tooltip="Dharmesh Shah: Article Author"/>
            </a:endParaRPr>
          </a:p>
          <a:p>
            <a:pPr>
              <a:lnSpc>
                <a:spcPct val="150000"/>
              </a:lnSpc>
              <a:buFont typeface="Wingdings" pitchFamily="2" charset="2"/>
              <a:buChar char="q"/>
            </a:pPr>
            <a:endParaRPr lang="en-US" b="1" dirty="0"/>
          </a:p>
        </p:txBody>
      </p:sp>
    </p:spTree>
    <p:extLst>
      <p:ext uri="{BB962C8B-B14F-4D97-AF65-F5344CB8AC3E}">
        <p14:creationId xmlns:p14="http://schemas.microsoft.com/office/powerpoint/2010/main" val="590827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518614" y="903515"/>
            <a:ext cx="10682786" cy="3254828"/>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q"/>
            </a:pPr>
            <a:r>
              <a:rPr lang="en-US" sz="2400" b="1" dirty="0">
                <a:solidFill>
                  <a:schemeClr val="dk1"/>
                </a:solidFill>
                <a:latin typeface="Calibri"/>
                <a:ea typeface="Calibri"/>
                <a:cs typeface="Calibri"/>
                <a:sym typeface="Calibri"/>
              </a:rPr>
              <a:t>Complementary skills and professional abilities, mutual respect, strong leadership, synchronization, and communication of team members with one another, both on the professional and the interpersonal levels are key to decide on team members. </a:t>
            </a:r>
          </a:p>
          <a:p>
            <a:pPr marL="342900" lvl="0" indent="-342900">
              <a:buFont typeface="Wingdings" panose="05000000000000000000" pitchFamily="2" charset="2"/>
              <a:buChar char="q"/>
            </a:pPr>
            <a:r>
              <a:rPr lang="en-US" sz="2400" b="1" dirty="0">
                <a:solidFill>
                  <a:schemeClr val="dk1"/>
                </a:solidFill>
                <a:latin typeface="Calibri"/>
                <a:ea typeface="Calibri"/>
                <a:cs typeface="Calibri"/>
                <a:sym typeface="Calibri"/>
              </a:rPr>
              <a:t>Recruit only to fill critical skill deficiencies. </a:t>
            </a:r>
          </a:p>
          <a:p>
            <a:pPr marL="342900" lvl="0" indent="-342900">
              <a:buFont typeface="Wingdings" panose="05000000000000000000" pitchFamily="2" charset="2"/>
              <a:buChar char="q"/>
            </a:pPr>
            <a:r>
              <a:rPr lang="en-US" sz="2400" b="1" dirty="0">
                <a:solidFill>
                  <a:schemeClr val="dk1"/>
                </a:solidFill>
                <a:latin typeface="Calibri"/>
                <a:ea typeface="Calibri"/>
                <a:cs typeface="Calibri"/>
                <a:sym typeface="Calibri"/>
              </a:rPr>
              <a:t>Check that the potential talent gels well with rest of the team and is aligned with the company vision. </a:t>
            </a:r>
          </a:p>
        </p:txBody>
      </p:sp>
    </p:spTree>
    <p:extLst>
      <p:ext uri="{BB962C8B-B14F-4D97-AF65-F5344CB8AC3E}">
        <p14:creationId xmlns:p14="http://schemas.microsoft.com/office/powerpoint/2010/main" val="15655221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BC2861-336E-43D8-A467-ABE779BBF5C1}" type="slidenum">
              <a:rPr lang="en-US" smtClean="0"/>
              <a:pPr/>
              <a:t>44</a:t>
            </a:fld>
            <a:endParaRPr lang="en-US"/>
          </a:p>
        </p:txBody>
      </p:sp>
      <p:sp>
        <p:nvSpPr>
          <p:cNvPr id="3" name="TextBox 2"/>
          <p:cNvSpPr txBox="1"/>
          <p:nvPr/>
        </p:nvSpPr>
        <p:spPr>
          <a:xfrm>
            <a:off x="2247900" y="2133600"/>
            <a:ext cx="7556500" cy="1200329"/>
          </a:xfrm>
          <a:prstGeom prst="rect">
            <a:avLst/>
          </a:prstGeom>
          <a:noFill/>
        </p:spPr>
        <p:txBody>
          <a:bodyPr wrap="square" rtlCol="0">
            <a:spAutoFit/>
          </a:bodyPr>
          <a:lstStyle/>
          <a:p>
            <a:pPr algn="ctr"/>
            <a:r>
              <a:rPr lang="en-IN" sz="7200" dirty="0" smtClean="0">
                <a:latin typeface="Brush Script MT" panose="03060802040406070304" pitchFamily="66" charset="0"/>
              </a:rPr>
              <a:t>Thank you</a:t>
            </a:r>
            <a:endParaRPr lang="en-US" sz="7200" dirty="0">
              <a:latin typeface="Brush Script MT" panose="03060802040406070304" pitchFamily="66"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8599" y="514568"/>
            <a:ext cx="3203401" cy="1513929"/>
          </a:xfrm>
          <a:noFill/>
          <a:ln>
            <a:noFill/>
          </a:ln>
        </p:spPr>
        <p:txBody>
          <a:bodyPr spcFirstLastPara="1" wrap="square" lIns="91425" tIns="45700" rIns="91425" bIns="45700" anchor="ctr" anchorCtr="0">
            <a:noAutofit/>
          </a:bodyPr>
          <a:lstStyle/>
          <a:p>
            <a:r>
              <a:rPr lang="en-IN" sz="3200" b="1" dirty="0">
                <a:solidFill>
                  <a:schemeClr val="accent5">
                    <a:lumMod val="50000"/>
                  </a:schemeClr>
                </a:solidFill>
              </a:rPr>
              <a:t>Even the Most Adventurous one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14568"/>
            <a:ext cx="8223972" cy="5346736"/>
          </a:xfrm>
          <a:prstGeom prst="rect">
            <a:avLst/>
          </a:prstGeom>
        </p:spPr>
      </p:pic>
      <p:sp>
        <p:nvSpPr>
          <p:cNvPr id="6" name="Rectangle 5"/>
          <p:cNvSpPr/>
          <p:nvPr/>
        </p:nvSpPr>
        <p:spPr>
          <a:xfrm>
            <a:off x="3797599" y="4637568"/>
            <a:ext cx="3280065" cy="307777"/>
          </a:xfrm>
          <a:prstGeom prst="rect">
            <a:avLst/>
          </a:prstGeom>
        </p:spPr>
        <p:txBody>
          <a:bodyPr wrap="none">
            <a:spAutoFit/>
          </a:bodyPr>
          <a:lstStyle/>
          <a:p>
            <a:r>
              <a:rPr lang="en-US" dirty="0">
                <a:solidFill>
                  <a:srgbClr val="111111"/>
                </a:solidFill>
                <a:latin typeface="-apple-system"/>
              </a:rPr>
              <a:t>Photo by </a:t>
            </a:r>
            <a:r>
              <a:rPr lang="en-US" dirty="0">
                <a:solidFill>
                  <a:srgbClr val="767676"/>
                </a:solidFill>
                <a:latin typeface="-apple-system"/>
                <a:hlinkClick r:id="rId3"/>
              </a:rPr>
              <a:t>Rune </a:t>
            </a:r>
            <a:r>
              <a:rPr lang="en-US" dirty="0" err="1">
                <a:solidFill>
                  <a:srgbClr val="767676"/>
                </a:solidFill>
                <a:latin typeface="-apple-system"/>
                <a:hlinkClick r:id="rId3"/>
              </a:rPr>
              <a:t>Haugseng</a:t>
            </a:r>
            <a:r>
              <a:rPr lang="en-US" dirty="0">
                <a:solidFill>
                  <a:srgbClr val="111111"/>
                </a:solidFill>
                <a:latin typeface="-apple-system"/>
              </a:rPr>
              <a:t> on </a:t>
            </a:r>
            <a:r>
              <a:rPr lang="en-US" dirty="0" err="1">
                <a:solidFill>
                  <a:srgbClr val="767676"/>
                </a:solidFill>
                <a:latin typeface="-apple-system"/>
                <a:hlinkClick r:id="rId4"/>
              </a:rPr>
              <a:t>Unsplash</a:t>
            </a:r>
            <a:endParaRPr lang="en-IN" dirty="0"/>
          </a:p>
        </p:txBody>
      </p:sp>
    </p:spTree>
    <p:extLst>
      <p:ext uri="{BB962C8B-B14F-4D97-AF65-F5344CB8AC3E}">
        <p14:creationId xmlns:p14="http://schemas.microsoft.com/office/powerpoint/2010/main" val="1066388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12732" y="4793208"/>
            <a:ext cx="5634186" cy="78701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Georgia"/>
              <a:buNone/>
            </a:pPr>
            <a:r>
              <a:rPr lang="en-US" sz="3600" b="1" dirty="0">
                <a:solidFill>
                  <a:srgbClr val="002060"/>
                </a:solidFill>
                <a:latin typeface="Georgia"/>
                <a:ea typeface="Georgia"/>
                <a:cs typeface="Georgia"/>
                <a:sym typeface="Georgia"/>
              </a:rPr>
              <a:t>The Team</a:t>
            </a:r>
            <a:endParaRPr sz="3600" b="1" dirty="0">
              <a:solidFill>
                <a:srgbClr val="002060"/>
              </a:solidFill>
              <a:latin typeface="Georgia"/>
              <a:ea typeface="Georgia"/>
              <a:cs typeface="Georgia"/>
              <a:sym typeface="Georgia"/>
            </a:endParaRPr>
          </a:p>
        </p:txBody>
      </p:sp>
      <p:sp>
        <p:nvSpPr>
          <p:cNvPr id="4" name="Rectangle 3"/>
          <p:cNvSpPr/>
          <p:nvPr/>
        </p:nvSpPr>
        <p:spPr>
          <a:xfrm>
            <a:off x="467910" y="698213"/>
            <a:ext cx="11724090" cy="3703278"/>
          </a:xfrm>
          <a:prstGeom prst="rect">
            <a:avLst/>
          </a:prstGeom>
          <a:noFill/>
        </p:spPr>
      </p:sp>
      <p:sp>
        <p:nvSpPr>
          <p:cNvPr id="5" name="Freeform 4"/>
          <p:cNvSpPr/>
          <p:nvPr/>
        </p:nvSpPr>
        <p:spPr>
          <a:xfrm>
            <a:off x="467910" y="710251"/>
            <a:ext cx="11724090"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lvl="0" algn="l" defTabSz="1066800" rtl="0">
              <a:lnSpc>
                <a:spcPct val="90000"/>
              </a:lnSpc>
              <a:spcBef>
                <a:spcPct val="0"/>
              </a:spcBef>
              <a:spcAft>
                <a:spcPct val="35000"/>
              </a:spcAft>
            </a:pPr>
            <a:r>
              <a:rPr lang="en-US" sz="2400" b="1" i="0" kern="1200" dirty="0"/>
              <a:t>The </a:t>
            </a:r>
            <a:r>
              <a:rPr lang="en-US" sz="2400" b="1" i="0" kern="1200" dirty="0" smtClean="0"/>
              <a:t>team: individuals </a:t>
            </a:r>
            <a:r>
              <a:rPr lang="en-US" sz="2400" b="1" i="0" kern="1200" dirty="0"/>
              <a:t>with complementary </a:t>
            </a:r>
            <a:r>
              <a:rPr lang="en-US" sz="2400" b="1" i="0" kern="1200" dirty="0" smtClean="0"/>
              <a:t>skills.</a:t>
            </a:r>
            <a:endParaRPr lang="en-US" sz="2400" kern="1200" dirty="0"/>
          </a:p>
        </p:txBody>
      </p:sp>
      <p:sp>
        <p:nvSpPr>
          <p:cNvPr id="6" name="Freeform 5"/>
          <p:cNvSpPr/>
          <p:nvPr/>
        </p:nvSpPr>
        <p:spPr>
          <a:xfrm>
            <a:off x="522033" y="2131257"/>
            <a:ext cx="10855615"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lvl="0" algn="l" defTabSz="1066800" rtl="0">
              <a:lnSpc>
                <a:spcPct val="90000"/>
              </a:lnSpc>
              <a:spcBef>
                <a:spcPct val="0"/>
              </a:spcBef>
              <a:spcAft>
                <a:spcPct val="35000"/>
              </a:spcAft>
            </a:pPr>
            <a:r>
              <a:rPr lang="en-US" sz="2400" b="1" i="0" kern="1200" dirty="0"/>
              <a:t>A high level of collaboration among the team </a:t>
            </a:r>
            <a:r>
              <a:rPr lang="en-US" sz="2400" b="1" i="0" kern="1200" dirty="0" smtClean="0"/>
              <a:t>members.</a:t>
            </a:r>
            <a:endParaRPr lang="en-US" sz="2400" kern="1200" dirty="0"/>
          </a:p>
        </p:txBody>
      </p:sp>
      <p:sp>
        <p:nvSpPr>
          <p:cNvPr id="7" name="Freeform 6"/>
          <p:cNvSpPr/>
          <p:nvPr/>
        </p:nvSpPr>
        <p:spPr>
          <a:xfrm>
            <a:off x="522033" y="2800174"/>
            <a:ext cx="10466732"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defTabSz="1066800">
              <a:lnSpc>
                <a:spcPct val="90000"/>
              </a:lnSpc>
              <a:spcBef>
                <a:spcPct val="0"/>
              </a:spcBef>
              <a:spcAft>
                <a:spcPct val="35000"/>
              </a:spcAft>
            </a:pPr>
            <a:r>
              <a:rPr lang="en-US" sz="2400" b="1" kern="1200" dirty="0" smtClean="0"/>
              <a:t>Committed </a:t>
            </a:r>
            <a:r>
              <a:rPr lang="en-US" sz="2400" b="1" kern="1200" dirty="0"/>
              <a:t>to a common goal</a:t>
            </a:r>
            <a:r>
              <a:rPr lang="en-US" sz="2400" b="1" kern="1200" dirty="0" smtClean="0"/>
              <a:t>.</a:t>
            </a:r>
            <a:endParaRPr lang="en-US" sz="2400" kern="1200" dirty="0"/>
          </a:p>
        </p:txBody>
      </p:sp>
      <p:sp>
        <p:nvSpPr>
          <p:cNvPr id="8" name="Freeform 7"/>
          <p:cNvSpPr/>
          <p:nvPr/>
        </p:nvSpPr>
        <p:spPr>
          <a:xfrm>
            <a:off x="522033" y="3469091"/>
            <a:ext cx="10013421"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lvl="0" algn="l" defTabSz="1066800" rtl="0">
              <a:lnSpc>
                <a:spcPct val="90000"/>
              </a:lnSpc>
              <a:spcBef>
                <a:spcPct val="0"/>
              </a:spcBef>
              <a:spcAft>
                <a:spcPct val="35000"/>
              </a:spcAft>
            </a:pPr>
            <a:r>
              <a:rPr lang="en-US" sz="2400" b="1" i="0" kern="1200" dirty="0" smtClean="0"/>
              <a:t>Share the  same vision.</a:t>
            </a:r>
            <a:endParaRPr lang="en-US" sz="2400" kern="1200" dirty="0"/>
          </a:p>
        </p:txBody>
      </p:sp>
      <p:sp>
        <p:nvSpPr>
          <p:cNvPr id="9" name="Freeform 8"/>
          <p:cNvSpPr/>
          <p:nvPr/>
        </p:nvSpPr>
        <p:spPr>
          <a:xfrm>
            <a:off x="522033" y="4138008"/>
            <a:ext cx="9454896"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lvl="0" algn="l" defTabSz="1066800" rtl="0">
              <a:lnSpc>
                <a:spcPct val="90000"/>
              </a:lnSpc>
              <a:spcBef>
                <a:spcPct val="0"/>
              </a:spcBef>
              <a:spcAft>
                <a:spcPct val="35000"/>
              </a:spcAft>
            </a:pPr>
            <a:r>
              <a:rPr lang="en-IN" sz="2400" b="1" i="0" kern="1200" dirty="0"/>
              <a:t>Initial </a:t>
            </a:r>
            <a:r>
              <a:rPr lang="en-IN" sz="2400" b="1" i="0" kern="1200" dirty="0" smtClean="0"/>
              <a:t>employees are as good as cofounders and hiring decision should </a:t>
            </a:r>
            <a:r>
              <a:rPr lang="en-IN" sz="2400" b="1" i="0" kern="1200" dirty="0"/>
              <a:t>be based on missing skills.</a:t>
            </a:r>
            <a:endParaRPr lang="en-US" sz="2400" kern="1200" dirty="0"/>
          </a:p>
        </p:txBody>
      </p:sp>
      <p:sp>
        <p:nvSpPr>
          <p:cNvPr id="10" name="Freeform 9"/>
          <p:cNvSpPr/>
          <p:nvPr/>
        </p:nvSpPr>
        <p:spPr>
          <a:xfrm>
            <a:off x="522033" y="1411940"/>
            <a:ext cx="11155680" cy="655200"/>
          </a:xfrm>
          <a:custGeom>
            <a:avLst/>
            <a:gdLst>
              <a:gd name="connsiteX0" fmla="*/ 0 w 11724090"/>
              <a:gd name="connsiteY0" fmla="*/ 109202 h 655200"/>
              <a:gd name="connsiteX1" fmla="*/ 109202 w 11724090"/>
              <a:gd name="connsiteY1" fmla="*/ 0 h 655200"/>
              <a:gd name="connsiteX2" fmla="*/ 11614888 w 11724090"/>
              <a:gd name="connsiteY2" fmla="*/ 0 h 655200"/>
              <a:gd name="connsiteX3" fmla="*/ 11724090 w 11724090"/>
              <a:gd name="connsiteY3" fmla="*/ 109202 h 655200"/>
              <a:gd name="connsiteX4" fmla="*/ 11724090 w 11724090"/>
              <a:gd name="connsiteY4" fmla="*/ 545998 h 655200"/>
              <a:gd name="connsiteX5" fmla="*/ 11614888 w 11724090"/>
              <a:gd name="connsiteY5" fmla="*/ 655200 h 655200"/>
              <a:gd name="connsiteX6" fmla="*/ 109202 w 11724090"/>
              <a:gd name="connsiteY6" fmla="*/ 655200 h 655200"/>
              <a:gd name="connsiteX7" fmla="*/ 0 w 11724090"/>
              <a:gd name="connsiteY7" fmla="*/ 545998 h 655200"/>
              <a:gd name="connsiteX8" fmla="*/ 0 w 11724090"/>
              <a:gd name="connsiteY8" fmla="*/ 109202 h 65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4090" h="655200">
                <a:moveTo>
                  <a:pt x="0" y="109202"/>
                </a:moveTo>
                <a:cubicBezTo>
                  <a:pt x="0" y="48891"/>
                  <a:pt x="48891" y="0"/>
                  <a:pt x="109202" y="0"/>
                </a:cubicBezTo>
                <a:lnTo>
                  <a:pt x="11614888" y="0"/>
                </a:lnTo>
                <a:cubicBezTo>
                  <a:pt x="11675199" y="0"/>
                  <a:pt x="11724090" y="48891"/>
                  <a:pt x="11724090" y="109202"/>
                </a:cubicBezTo>
                <a:lnTo>
                  <a:pt x="11724090" y="545998"/>
                </a:lnTo>
                <a:cubicBezTo>
                  <a:pt x="11724090" y="606309"/>
                  <a:pt x="11675199" y="655200"/>
                  <a:pt x="11614888" y="655200"/>
                </a:cubicBezTo>
                <a:lnTo>
                  <a:pt x="109202" y="655200"/>
                </a:lnTo>
                <a:cubicBezTo>
                  <a:pt x="48891" y="655200"/>
                  <a:pt x="0" y="606309"/>
                  <a:pt x="0" y="545998"/>
                </a:cubicBezTo>
                <a:lnTo>
                  <a:pt x="0" y="109202"/>
                </a:lnTo>
                <a:close/>
              </a:path>
            </a:pathLst>
          </a:custGeom>
          <a:solidFill>
            <a:schemeClr val="accent5">
              <a:lumMod val="5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23424" tIns="123424" rIns="123424" bIns="123424" numCol="1" spcCol="1270" anchor="ctr" anchorCtr="0">
            <a:noAutofit/>
          </a:bodyPr>
          <a:lstStyle/>
          <a:p>
            <a:pPr lvl="0" defTabSz="1066800">
              <a:lnSpc>
                <a:spcPct val="90000"/>
              </a:lnSpc>
              <a:spcBef>
                <a:spcPct val="0"/>
              </a:spcBef>
              <a:spcAft>
                <a:spcPct val="35000"/>
              </a:spcAft>
            </a:pPr>
            <a:r>
              <a:rPr lang="en-US" sz="2400" b="1" kern="1200" dirty="0"/>
              <a:t>A great team has all critical competencies for efficient execution.</a:t>
            </a:r>
            <a:endParaRPr lang="en-US" sz="2400" kern="1200" dirty="0"/>
          </a:p>
        </p:txBody>
      </p:sp>
    </p:spTree>
    <p:extLst>
      <p:ext uri="{BB962C8B-B14F-4D97-AF65-F5344CB8AC3E}">
        <p14:creationId xmlns:p14="http://schemas.microsoft.com/office/powerpoint/2010/main" val="37819882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37819" y="601845"/>
            <a:ext cx="10213249" cy="85010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B050"/>
              </a:buClr>
              <a:buSzPts val="2430"/>
              <a:buFont typeface="Calibri"/>
              <a:buNone/>
            </a:pPr>
            <a:r>
              <a:rPr lang="en-US" sz="2430" b="1">
                <a:solidFill>
                  <a:srgbClr val="00B050"/>
                </a:solidFill>
              </a:rPr>
              <a:t>The Entrepreneurial Journey</a:t>
            </a:r>
            <a:r>
              <a:rPr lang="en-US" sz="1979"/>
              <a:t/>
            </a:r>
            <a:br>
              <a:rPr lang="en-US" sz="1979"/>
            </a:br>
            <a:r>
              <a:rPr lang="en-US" sz="3600" b="1">
                <a:solidFill>
                  <a:srgbClr val="002060"/>
                </a:solidFill>
                <a:latin typeface="Georgia"/>
                <a:ea typeface="Georgia"/>
                <a:cs typeface="Georgia"/>
                <a:sym typeface="Georgia"/>
              </a:rPr>
              <a:t>Shared Commitment at its best:</a:t>
            </a:r>
            <a:endParaRPr sz="3600" b="1">
              <a:solidFill>
                <a:srgbClr val="002060"/>
              </a:solidFill>
              <a:latin typeface="Georgia"/>
              <a:ea typeface="Georgia"/>
              <a:cs typeface="Georgia"/>
              <a:sym typeface="Georgia"/>
            </a:endParaRPr>
          </a:p>
        </p:txBody>
      </p:sp>
      <p:pic>
        <p:nvPicPr>
          <p:cNvPr id="106" name="Google Shape;106;p16"/>
          <p:cNvPicPr preferRelativeResize="0"/>
          <p:nvPr/>
        </p:nvPicPr>
        <p:blipFill rotWithShape="1">
          <a:blip r:embed="rId3">
            <a:alphaModFix/>
          </a:blip>
          <a:srcRect/>
          <a:stretch/>
        </p:blipFill>
        <p:spPr>
          <a:xfrm>
            <a:off x="5188709" y="1487055"/>
            <a:ext cx="4339339" cy="2593628"/>
          </a:xfrm>
          <a:prstGeom prst="rect">
            <a:avLst/>
          </a:prstGeom>
          <a:noFill/>
          <a:ln>
            <a:noFill/>
          </a:ln>
        </p:spPr>
      </p:pic>
      <p:pic>
        <p:nvPicPr>
          <p:cNvPr id="107" name="Google Shape;107;p16"/>
          <p:cNvPicPr preferRelativeResize="0"/>
          <p:nvPr/>
        </p:nvPicPr>
        <p:blipFill rotWithShape="1">
          <a:blip r:embed="rId4">
            <a:alphaModFix/>
          </a:blip>
          <a:srcRect/>
          <a:stretch/>
        </p:blipFill>
        <p:spPr>
          <a:xfrm>
            <a:off x="337819" y="1487055"/>
            <a:ext cx="4764533" cy="2598428"/>
          </a:xfrm>
          <a:prstGeom prst="rect">
            <a:avLst/>
          </a:prstGeom>
          <a:noFill/>
          <a:ln>
            <a:noFill/>
          </a:ln>
        </p:spPr>
      </p:pic>
      <p:sp>
        <p:nvSpPr>
          <p:cNvPr id="108" name="Google Shape;108;p16"/>
          <p:cNvSpPr txBox="1"/>
          <p:nvPr/>
        </p:nvSpPr>
        <p:spPr>
          <a:xfrm>
            <a:off x="124522" y="4440958"/>
            <a:ext cx="10128374"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The story courtesy the book: </a:t>
            </a:r>
            <a:r>
              <a:rPr lang="en-US" sz="1800" b="1" i="0" u="none" strike="noStrike" cap="none" dirty="0">
                <a:solidFill>
                  <a:schemeClr val="dk1"/>
                </a:solidFill>
                <a:latin typeface="Calibri"/>
                <a:ea typeface="Calibri"/>
                <a:cs typeface="Calibri"/>
                <a:sym typeface="Calibri"/>
              </a:rPr>
              <a:t>Creating Teams With an Edge: The Complete Skill Set to Build Powerful and Influential Team by Harvard Business Publishing</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 name="Rectangle 1"/>
          <p:cNvSpPr/>
          <p:nvPr/>
        </p:nvSpPr>
        <p:spPr>
          <a:xfrm>
            <a:off x="3102879" y="5369088"/>
            <a:ext cx="3023585" cy="307777"/>
          </a:xfrm>
          <a:prstGeom prst="rect">
            <a:avLst/>
          </a:prstGeom>
        </p:spPr>
        <p:txBody>
          <a:bodyPr wrap="none">
            <a:spAutoFit/>
          </a:bodyPr>
          <a:lstStyle/>
          <a:p>
            <a:r>
              <a:rPr lang="en-US" dirty="0"/>
              <a:t>Photo by </a:t>
            </a:r>
            <a:r>
              <a:rPr lang="en-US" dirty="0">
                <a:hlinkClick r:id="rId5"/>
              </a:rPr>
              <a:t>Luis </a:t>
            </a:r>
            <a:r>
              <a:rPr lang="en-US" dirty="0" err="1">
                <a:hlinkClick r:id="rId5"/>
              </a:rPr>
              <a:t>Villasmil</a:t>
            </a:r>
            <a:r>
              <a:rPr lang="en-US" dirty="0"/>
              <a:t> on </a:t>
            </a:r>
            <a:r>
              <a:rPr lang="en-US" dirty="0" err="1">
                <a:hlinkClick r:id="rId6"/>
              </a:rPr>
              <a:t>Unsplash</a:t>
            </a:r>
            <a:endParaRPr lang="en-US" dirty="0"/>
          </a:p>
        </p:txBody>
      </p:sp>
      <p:pic>
        <p:nvPicPr>
          <p:cNvPr id="4" name="Picture 3"/>
          <p:cNvPicPr>
            <a:picLocks noChangeAspect="1"/>
          </p:cNvPicPr>
          <p:nvPr/>
        </p:nvPicPr>
        <p:blipFill>
          <a:blip r:embed="rId7"/>
          <a:stretch>
            <a:fillRect/>
          </a:stretch>
        </p:blipFill>
        <p:spPr>
          <a:xfrm>
            <a:off x="9990922" y="1564765"/>
            <a:ext cx="1513843" cy="2287155"/>
          </a:xfrm>
          <a:prstGeom prst="rect">
            <a:avLst/>
          </a:prstGeom>
        </p:spPr>
      </p:pic>
      <p:sp>
        <p:nvSpPr>
          <p:cNvPr id="3" name="Right Arrow 2"/>
          <p:cNvSpPr/>
          <p:nvPr/>
        </p:nvSpPr>
        <p:spPr>
          <a:xfrm>
            <a:off x="9604723" y="1618457"/>
            <a:ext cx="309524" cy="2330823"/>
          </a:xfrm>
          <a:prstGeom prst="rightArrow">
            <a:avLst/>
          </a:prstGeom>
          <a:gradFill flip="none" rotWithShape="1">
            <a:gsLst>
              <a:gs pos="63000">
                <a:srgbClr val="6BA42C">
                  <a:alpha val="48627"/>
                </a:srgbClr>
              </a:gs>
              <a:gs pos="0">
                <a:srgbClr val="C00000">
                  <a:alpha val="51000"/>
                </a:srgbClr>
              </a:gs>
              <a:gs pos="20000">
                <a:srgbClr val="FFC000">
                  <a:alpha val="60000"/>
                </a:srgbClr>
              </a:gs>
              <a:gs pos="37000">
                <a:srgbClr val="0070C0">
                  <a:alpha val="46000"/>
                </a:srgbClr>
              </a:gs>
              <a:gs pos="100000">
                <a:srgbClr val="00B05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6218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62128" y="538862"/>
            <a:ext cx="10515600" cy="747014"/>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IN" dirty="0">
                <a:latin typeface="Calibri" panose="020F0502020204030204" pitchFamily="34" charset="0"/>
                <a:ea typeface="Georgia"/>
                <a:cs typeface="Calibri" panose="020F0502020204030204" pitchFamily="34" charset="0"/>
              </a:rPr>
              <a:t>Importance of Balanced Team</a:t>
            </a:r>
            <a:endParaRPr dirty="0">
              <a:latin typeface="Calibri" panose="020F0502020204030204" pitchFamily="34" charset="0"/>
              <a:ea typeface="Georgia"/>
              <a:cs typeface="Calibri" panose="020F0502020204030204" pitchFamily="34" charset="0"/>
            </a:endParaRPr>
          </a:p>
        </p:txBody>
      </p:sp>
      <p:sp>
        <p:nvSpPr>
          <p:cNvPr id="4" name="Freeform 3"/>
          <p:cNvSpPr/>
          <p:nvPr/>
        </p:nvSpPr>
        <p:spPr>
          <a:xfrm>
            <a:off x="929349" y="1567675"/>
            <a:ext cx="10662575" cy="929035"/>
          </a:xfrm>
          <a:custGeom>
            <a:avLst/>
            <a:gdLst>
              <a:gd name="connsiteX0" fmla="*/ 0 w 9181154"/>
              <a:gd name="connsiteY0" fmla="*/ 0 h 929033"/>
              <a:gd name="connsiteX1" fmla="*/ 8716638 w 9181154"/>
              <a:gd name="connsiteY1" fmla="*/ 0 h 929033"/>
              <a:gd name="connsiteX2" fmla="*/ 9181154 w 9181154"/>
              <a:gd name="connsiteY2" fmla="*/ 464517 h 929033"/>
              <a:gd name="connsiteX3" fmla="*/ 8716638 w 9181154"/>
              <a:gd name="connsiteY3" fmla="*/ 929033 h 929033"/>
              <a:gd name="connsiteX4" fmla="*/ 0 w 9181154"/>
              <a:gd name="connsiteY4" fmla="*/ 929033 h 929033"/>
              <a:gd name="connsiteX5" fmla="*/ 0 w 9181154"/>
              <a:gd name="connsiteY5" fmla="*/ 0 h 92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1154" h="929033">
                <a:moveTo>
                  <a:pt x="9181154" y="929032"/>
                </a:moveTo>
                <a:lnTo>
                  <a:pt x="464516" y="929032"/>
                </a:lnTo>
                <a:lnTo>
                  <a:pt x="0" y="464516"/>
                </a:lnTo>
                <a:lnTo>
                  <a:pt x="464516" y="1"/>
                </a:lnTo>
                <a:lnTo>
                  <a:pt x="9181154" y="1"/>
                </a:lnTo>
                <a:lnTo>
                  <a:pt x="9181154" y="929032"/>
                </a:lnTo>
                <a:close/>
              </a:path>
            </a:pathLst>
          </a:custGeom>
          <a:solidFill>
            <a:srgbClr val="1045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1974" tIns="83821" rIns="156464" bIns="83820" numCol="1" spcCol="1270" anchor="ctr" anchorCtr="0">
            <a:noAutofit/>
          </a:bodyPr>
          <a:lstStyle/>
          <a:p>
            <a:pPr lvl="0" algn="l" defTabSz="977900" rtl="0">
              <a:lnSpc>
                <a:spcPct val="90000"/>
              </a:lnSpc>
              <a:spcBef>
                <a:spcPct val="0"/>
              </a:spcBef>
              <a:spcAft>
                <a:spcPct val="35000"/>
              </a:spcAft>
            </a:pPr>
            <a:r>
              <a:rPr lang="en-US" sz="2200" b="1" i="0" kern="1200" dirty="0"/>
              <a:t>Some experts relate selecting co-founders with finding prospective match for marriage.</a:t>
            </a:r>
            <a:endParaRPr lang="en-US" sz="2200" kern="1200" dirty="0"/>
          </a:p>
        </p:txBody>
      </p:sp>
      <p:sp>
        <p:nvSpPr>
          <p:cNvPr id="5" name="Oval 4"/>
          <p:cNvSpPr/>
          <p:nvPr/>
        </p:nvSpPr>
        <p:spPr>
          <a:xfrm>
            <a:off x="262128" y="1594270"/>
            <a:ext cx="1019600" cy="925176"/>
          </a:xfrm>
          <a:prstGeom prst="ellipse">
            <a:avLst/>
          </a:prstGeom>
          <a:blipFill rotWithShape="1">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6" name="Freeform 5"/>
          <p:cNvSpPr/>
          <p:nvPr/>
        </p:nvSpPr>
        <p:spPr>
          <a:xfrm>
            <a:off x="929349" y="2607269"/>
            <a:ext cx="10414925" cy="929035"/>
          </a:xfrm>
          <a:custGeom>
            <a:avLst/>
            <a:gdLst>
              <a:gd name="connsiteX0" fmla="*/ 0 w 9181154"/>
              <a:gd name="connsiteY0" fmla="*/ 0 h 929033"/>
              <a:gd name="connsiteX1" fmla="*/ 8716638 w 9181154"/>
              <a:gd name="connsiteY1" fmla="*/ 0 h 929033"/>
              <a:gd name="connsiteX2" fmla="*/ 9181154 w 9181154"/>
              <a:gd name="connsiteY2" fmla="*/ 464517 h 929033"/>
              <a:gd name="connsiteX3" fmla="*/ 8716638 w 9181154"/>
              <a:gd name="connsiteY3" fmla="*/ 929033 h 929033"/>
              <a:gd name="connsiteX4" fmla="*/ 0 w 9181154"/>
              <a:gd name="connsiteY4" fmla="*/ 929033 h 929033"/>
              <a:gd name="connsiteX5" fmla="*/ 0 w 9181154"/>
              <a:gd name="connsiteY5" fmla="*/ 0 h 92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1154" h="929033">
                <a:moveTo>
                  <a:pt x="9181154" y="929032"/>
                </a:moveTo>
                <a:lnTo>
                  <a:pt x="464516" y="929032"/>
                </a:lnTo>
                <a:lnTo>
                  <a:pt x="0" y="464516"/>
                </a:lnTo>
                <a:lnTo>
                  <a:pt x="464516" y="1"/>
                </a:lnTo>
                <a:lnTo>
                  <a:pt x="9181154" y="1"/>
                </a:lnTo>
                <a:lnTo>
                  <a:pt x="9181154" y="929032"/>
                </a:lnTo>
                <a:close/>
              </a:path>
            </a:pathLst>
          </a:custGeom>
          <a:solidFill>
            <a:srgbClr val="1045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1974" tIns="80011" rIns="149352" bIns="80011" numCol="1" spcCol="1270" anchor="ctr" anchorCtr="0">
            <a:noAutofit/>
          </a:bodyPr>
          <a:lstStyle/>
          <a:p>
            <a:pPr lvl="0" algn="l" defTabSz="933450" rtl="0">
              <a:lnSpc>
                <a:spcPct val="90000"/>
              </a:lnSpc>
              <a:spcBef>
                <a:spcPct val="0"/>
              </a:spcBef>
              <a:spcAft>
                <a:spcPct val="35000"/>
              </a:spcAft>
            </a:pPr>
            <a:r>
              <a:rPr lang="en-US" sz="2100" b="1" i="0" kern="1200" dirty="0"/>
              <a:t>But co-founders have greater challenges to resolve together and need full commitment. </a:t>
            </a:r>
            <a:endParaRPr lang="en-US" sz="2100" kern="1200" dirty="0"/>
          </a:p>
        </p:txBody>
      </p:sp>
      <p:sp>
        <p:nvSpPr>
          <p:cNvPr id="7" name="Oval 6"/>
          <p:cNvSpPr/>
          <p:nvPr/>
        </p:nvSpPr>
        <p:spPr>
          <a:xfrm>
            <a:off x="262128" y="2590667"/>
            <a:ext cx="1019600" cy="925176"/>
          </a:xfrm>
          <a:prstGeom prst="ellipse">
            <a:avLst/>
          </a:prstGeom>
          <a:blipFill rotWithShape="1">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8" name="Freeform 7"/>
          <p:cNvSpPr/>
          <p:nvPr/>
        </p:nvSpPr>
        <p:spPr>
          <a:xfrm>
            <a:off x="929350" y="3646864"/>
            <a:ext cx="9848378" cy="929034"/>
          </a:xfrm>
          <a:custGeom>
            <a:avLst/>
            <a:gdLst>
              <a:gd name="connsiteX0" fmla="*/ 0 w 9181154"/>
              <a:gd name="connsiteY0" fmla="*/ 0 h 929033"/>
              <a:gd name="connsiteX1" fmla="*/ 8716638 w 9181154"/>
              <a:gd name="connsiteY1" fmla="*/ 0 h 929033"/>
              <a:gd name="connsiteX2" fmla="*/ 9181154 w 9181154"/>
              <a:gd name="connsiteY2" fmla="*/ 464517 h 929033"/>
              <a:gd name="connsiteX3" fmla="*/ 8716638 w 9181154"/>
              <a:gd name="connsiteY3" fmla="*/ 929033 h 929033"/>
              <a:gd name="connsiteX4" fmla="*/ 0 w 9181154"/>
              <a:gd name="connsiteY4" fmla="*/ 929033 h 929033"/>
              <a:gd name="connsiteX5" fmla="*/ 0 w 9181154"/>
              <a:gd name="connsiteY5" fmla="*/ 0 h 92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1154" h="929033">
                <a:moveTo>
                  <a:pt x="9181154" y="929032"/>
                </a:moveTo>
                <a:lnTo>
                  <a:pt x="464516" y="929032"/>
                </a:lnTo>
                <a:lnTo>
                  <a:pt x="0" y="464516"/>
                </a:lnTo>
                <a:lnTo>
                  <a:pt x="464516" y="1"/>
                </a:lnTo>
                <a:lnTo>
                  <a:pt x="9181154" y="1"/>
                </a:lnTo>
                <a:lnTo>
                  <a:pt x="9181154" y="929032"/>
                </a:lnTo>
                <a:close/>
              </a:path>
            </a:pathLst>
          </a:custGeom>
          <a:solidFill>
            <a:srgbClr val="1045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1974" tIns="80011" rIns="149352" bIns="80010" numCol="1" spcCol="1270" anchor="ctr" anchorCtr="0">
            <a:noAutofit/>
          </a:bodyPr>
          <a:lstStyle/>
          <a:p>
            <a:pPr lvl="0" algn="l" defTabSz="933450" rtl="0">
              <a:lnSpc>
                <a:spcPct val="90000"/>
              </a:lnSpc>
              <a:spcBef>
                <a:spcPct val="0"/>
              </a:spcBef>
              <a:spcAft>
                <a:spcPct val="35000"/>
              </a:spcAft>
            </a:pPr>
            <a:r>
              <a:rPr lang="en-US" sz="2100" b="1" i="0" kern="1200" dirty="0" smtClean="0"/>
              <a:t>         Many </a:t>
            </a:r>
            <a:r>
              <a:rPr lang="en-US" sz="2100" b="1" i="0" kern="1200" dirty="0"/>
              <a:t>startups fail very early due to </a:t>
            </a:r>
            <a:r>
              <a:rPr lang="en-US" sz="2100" b="1" i="0" u="sng" kern="1200" dirty="0"/>
              <a:t>founder disputes</a:t>
            </a:r>
            <a:r>
              <a:rPr lang="en-US" sz="2100" b="1" i="0" kern="1200" dirty="0"/>
              <a:t>. </a:t>
            </a:r>
            <a:endParaRPr lang="en-US" sz="2100" kern="1200" dirty="0"/>
          </a:p>
        </p:txBody>
      </p:sp>
      <p:sp>
        <p:nvSpPr>
          <p:cNvPr id="9" name="Oval 8"/>
          <p:cNvSpPr/>
          <p:nvPr/>
        </p:nvSpPr>
        <p:spPr>
          <a:xfrm>
            <a:off x="262128" y="3673143"/>
            <a:ext cx="1019600" cy="925176"/>
          </a:xfrm>
          <a:prstGeom prst="ellipse">
            <a:avLst/>
          </a:prstGeom>
          <a:blipFill rotWithShape="1">
            <a:blip r:embed="rId5"/>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0" name="Freeform 9"/>
          <p:cNvSpPr/>
          <p:nvPr/>
        </p:nvSpPr>
        <p:spPr>
          <a:xfrm>
            <a:off x="929350" y="4686458"/>
            <a:ext cx="9081425" cy="929034"/>
          </a:xfrm>
          <a:custGeom>
            <a:avLst/>
            <a:gdLst>
              <a:gd name="connsiteX0" fmla="*/ 0 w 9181154"/>
              <a:gd name="connsiteY0" fmla="*/ 0 h 929033"/>
              <a:gd name="connsiteX1" fmla="*/ 8716638 w 9181154"/>
              <a:gd name="connsiteY1" fmla="*/ 0 h 929033"/>
              <a:gd name="connsiteX2" fmla="*/ 9181154 w 9181154"/>
              <a:gd name="connsiteY2" fmla="*/ 464517 h 929033"/>
              <a:gd name="connsiteX3" fmla="*/ 8716638 w 9181154"/>
              <a:gd name="connsiteY3" fmla="*/ 929033 h 929033"/>
              <a:gd name="connsiteX4" fmla="*/ 0 w 9181154"/>
              <a:gd name="connsiteY4" fmla="*/ 929033 h 929033"/>
              <a:gd name="connsiteX5" fmla="*/ 0 w 9181154"/>
              <a:gd name="connsiteY5" fmla="*/ 0 h 92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1154" h="929033">
                <a:moveTo>
                  <a:pt x="9181154" y="929032"/>
                </a:moveTo>
                <a:lnTo>
                  <a:pt x="464516" y="929032"/>
                </a:lnTo>
                <a:lnTo>
                  <a:pt x="0" y="464516"/>
                </a:lnTo>
                <a:lnTo>
                  <a:pt x="464516" y="1"/>
                </a:lnTo>
                <a:lnTo>
                  <a:pt x="9181154" y="1"/>
                </a:lnTo>
                <a:lnTo>
                  <a:pt x="9181154" y="929032"/>
                </a:lnTo>
                <a:close/>
              </a:path>
            </a:pathLst>
          </a:custGeom>
          <a:solidFill>
            <a:srgbClr val="104577"/>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1974" tIns="76201" rIns="142240" bIns="76200" numCol="1" spcCol="1270" anchor="ctr" anchorCtr="0">
            <a:noAutofit/>
          </a:bodyPr>
          <a:lstStyle/>
          <a:p>
            <a:pPr lvl="0" algn="l" defTabSz="889000" rtl="0">
              <a:lnSpc>
                <a:spcPct val="90000"/>
              </a:lnSpc>
              <a:spcBef>
                <a:spcPct val="0"/>
              </a:spcBef>
              <a:spcAft>
                <a:spcPct val="35000"/>
              </a:spcAft>
            </a:pPr>
            <a:r>
              <a:rPr lang="en-US" sz="2000" b="1" i="0" kern="1200" dirty="0" smtClean="0"/>
              <a:t>          About </a:t>
            </a:r>
            <a:r>
              <a:rPr lang="en-US" sz="2000" b="1" i="0" kern="1200" dirty="0">
                <a:solidFill>
                  <a:srgbClr val="FFC000"/>
                </a:solidFill>
              </a:rPr>
              <a:t>70% of the weight </a:t>
            </a:r>
            <a:r>
              <a:rPr lang="en-US" sz="2000" b="1" i="0" kern="1200" dirty="0"/>
              <a:t>on investment decisions by VCs is on </a:t>
            </a:r>
            <a:br>
              <a:rPr lang="en-US" sz="2000" b="1" i="0" kern="1200" dirty="0"/>
            </a:br>
            <a:r>
              <a:rPr lang="en-US" sz="2000" b="1" i="0" kern="1200" dirty="0"/>
              <a:t>the</a:t>
            </a:r>
            <a:r>
              <a:rPr lang="en-US" sz="2000" b="1" i="0" kern="1200" dirty="0">
                <a:solidFill>
                  <a:schemeClr val="accent2">
                    <a:lumMod val="75000"/>
                  </a:schemeClr>
                </a:solidFill>
              </a:rPr>
              <a:t> </a:t>
            </a:r>
            <a:r>
              <a:rPr lang="en-US" sz="2000" b="1" i="0" kern="1200" dirty="0">
                <a:solidFill>
                  <a:srgbClr val="FFC000"/>
                </a:solidFill>
              </a:rPr>
              <a:t>team</a:t>
            </a:r>
            <a:r>
              <a:rPr lang="en-US" sz="2000" b="1" i="0" kern="1200" dirty="0">
                <a:solidFill>
                  <a:schemeClr val="accent2">
                    <a:lumMod val="75000"/>
                  </a:schemeClr>
                </a:solidFill>
              </a:rPr>
              <a:t> </a:t>
            </a:r>
            <a:r>
              <a:rPr lang="en-US" sz="2000" b="1" i="0" kern="1200" dirty="0"/>
              <a:t>elements or the human capital and their commitments.</a:t>
            </a:r>
            <a:endParaRPr lang="en-US" sz="2000" kern="1200" dirty="0"/>
          </a:p>
        </p:txBody>
      </p:sp>
      <p:sp>
        <p:nvSpPr>
          <p:cNvPr id="11" name="Oval 10"/>
          <p:cNvSpPr/>
          <p:nvPr/>
        </p:nvSpPr>
        <p:spPr>
          <a:xfrm>
            <a:off x="262128" y="4679204"/>
            <a:ext cx="1019600" cy="925176"/>
          </a:xfrm>
          <a:prstGeom prst="ellipse">
            <a:avLst/>
          </a:prstGeom>
          <a:blipFill rotWithShape="1">
            <a:blip r:embed="rId6"/>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hueOff val="0"/>
              <a:satOff val="0"/>
              <a:lumOff val="0"/>
              <a:alphaOff val="0"/>
            </a:schemeClr>
          </a:fontRef>
        </p:style>
      </p:sp>
      <p:sp>
        <p:nvSpPr>
          <p:cNvPr id="12" name="Google Shape;113;p17"/>
          <p:cNvSpPr txBox="1">
            <a:spLocks/>
          </p:cNvSpPr>
          <p:nvPr/>
        </p:nvSpPr>
        <p:spPr>
          <a:xfrm>
            <a:off x="771928" y="5703631"/>
            <a:ext cx="10515600" cy="747014"/>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200" b="1" kern="1200">
                <a:solidFill>
                  <a:schemeClr val="accent5">
                    <a:lumMod val="75000"/>
                  </a:schemeClr>
                </a:solidFill>
                <a:latin typeface="Georgia" panose="02040502050405020303" pitchFamily="18" charset="0"/>
                <a:ea typeface="+mj-ea"/>
                <a:cs typeface="+mj-cs"/>
              </a:defRPr>
            </a:lvl1pPr>
          </a:lstStyle>
          <a:p>
            <a:pPr algn="ctr">
              <a:buClr>
                <a:srgbClr val="002060"/>
              </a:buClr>
              <a:buSzPts val="3600"/>
              <a:buFont typeface="Georgia"/>
              <a:buNone/>
            </a:pPr>
            <a:r>
              <a:rPr lang="en-IN" dirty="0" smtClean="0">
                <a:latin typeface="Calibri" panose="020F0502020204030204" pitchFamily="34" charset="0"/>
                <a:ea typeface="Georgia"/>
                <a:cs typeface="Calibri" panose="020F0502020204030204" pitchFamily="34" charset="0"/>
              </a:rPr>
              <a:t>A balanced team is very </a:t>
            </a:r>
            <a:r>
              <a:rPr lang="en-US" dirty="0" smtClean="0">
                <a:latin typeface="Calibri" panose="020F0502020204030204" pitchFamily="34" charset="0"/>
                <a:ea typeface="Georgia"/>
                <a:cs typeface="Calibri" panose="020F0502020204030204" pitchFamily="34" charset="0"/>
              </a:rPr>
              <a:t>critical to success of any venture</a:t>
            </a:r>
            <a:endParaRPr lang="en-IN" dirty="0">
              <a:latin typeface="Calibri" panose="020F0502020204030204" pitchFamily="34" charset="0"/>
              <a:ea typeface="Georgia"/>
              <a:cs typeface="Calibri" panose="020F0502020204030204" pitchFamily="34" charset="0"/>
            </a:endParaRPr>
          </a:p>
        </p:txBody>
      </p:sp>
    </p:spTree>
    <p:extLst>
      <p:ext uri="{BB962C8B-B14F-4D97-AF65-F5344CB8AC3E}">
        <p14:creationId xmlns:p14="http://schemas.microsoft.com/office/powerpoint/2010/main" val="34312920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838200" y="365126"/>
            <a:ext cx="10515600" cy="975644"/>
          </a:xfrm>
          <a:prstGeom prst="rect">
            <a:avLst/>
          </a:prstGeom>
          <a:noFill/>
          <a:ln>
            <a:noFill/>
          </a:ln>
        </p:spPr>
        <p:txBody>
          <a:bodyPr spcFirstLastPara="1" wrap="square" lIns="91425" tIns="45700" rIns="91425" bIns="45700" anchor="ctr" anchorCtr="0">
            <a:noAutofit/>
          </a:bodyPr>
          <a:lstStyle/>
          <a:p>
            <a:pPr>
              <a:buClr>
                <a:srgbClr val="002060"/>
              </a:buClr>
              <a:buSzPts val="3600"/>
              <a:buFont typeface="Georgia"/>
            </a:pPr>
            <a:r>
              <a:rPr lang="en-US">
                <a:latin typeface="Calibri" panose="020F0502020204030204" pitchFamily="34" charset="0"/>
                <a:ea typeface="Georgia"/>
                <a:cs typeface="Calibri" panose="020F0502020204030204" pitchFamily="34" charset="0"/>
                <a:sym typeface="Georgia"/>
              </a:rPr>
              <a:t>Building a Balanced Team</a:t>
            </a:r>
            <a:endParaRPr>
              <a:latin typeface="Calibri" panose="020F0502020204030204" pitchFamily="34" charset="0"/>
              <a:ea typeface="Georgia"/>
              <a:cs typeface="Calibri" panose="020F0502020204030204" pitchFamily="34" charset="0"/>
              <a:sym typeface="Georgia"/>
            </a:endParaRPr>
          </a:p>
        </p:txBody>
      </p:sp>
      <p:sp>
        <p:nvSpPr>
          <p:cNvPr id="132" name="Google Shape;132;p20"/>
          <p:cNvSpPr txBox="1">
            <a:spLocks noGrp="1"/>
          </p:cNvSpPr>
          <p:nvPr>
            <p:ph type="body" idx="1"/>
          </p:nvPr>
        </p:nvSpPr>
        <p:spPr>
          <a:xfrm>
            <a:off x="454503" y="1340770"/>
            <a:ext cx="10489721" cy="2878805"/>
          </a:xfrm>
          <a:prstGeom prst="rect">
            <a:avLst/>
          </a:prstGeom>
          <a:gradFill>
            <a:gsLst>
              <a:gs pos="0">
                <a:schemeClr val="bg1"/>
              </a:gs>
              <a:gs pos="74000">
                <a:schemeClr val="accent1">
                  <a:lumMod val="20000"/>
                  <a:lumOff val="80000"/>
                </a:schemeClr>
              </a:gs>
              <a:gs pos="83000">
                <a:schemeClr val="accent5">
                  <a:lumMod val="20000"/>
                  <a:lumOff val="80000"/>
                </a:schemeClr>
              </a:gs>
              <a:gs pos="100000">
                <a:schemeClr val="accent6">
                  <a:lumMod val="20000"/>
                  <a:lumOff val="80000"/>
                </a:schemeClr>
              </a:gs>
            </a:gsLst>
            <a:lin ang="5400000" scaled="1"/>
          </a:grad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b="1" dirty="0"/>
              <a:t>New ventures are replete with enormous uncertainties and risks. Co-founders, early employees, advisors, and </a:t>
            </a:r>
            <a:r>
              <a:rPr lang="en-US" b="1" dirty="0">
                <a:solidFill>
                  <a:schemeClr val="accent1">
                    <a:lumMod val="50000"/>
                  </a:schemeClr>
                </a:solidFill>
              </a:rPr>
              <a:t>mentors can break barriers, </a:t>
            </a:r>
            <a:r>
              <a:rPr lang="en-US" b="1" dirty="0"/>
              <a:t>overcome problems and can translate a losing proposition into a winning one.</a:t>
            </a:r>
            <a:endParaRPr dirty="0"/>
          </a:p>
          <a:p>
            <a:pPr marL="228600" lvl="0" indent="-228600" algn="just" rtl="0">
              <a:lnSpc>
                <a:spcPct val="90000"/>
              </a:lnSpc>
              <a:spcBef>
                <a:spcPts val="1000"/>
              </a:spcBef>
              <a:spcAft>
                <a:spcPts val="0"/>
              </a:spcAft>
              <a:buClr>
                <a:schemeClr val="dk1"/>
              </a:buClr>
              <a:buSzPts val="2800"/>
              <a:buChar char="•"/>
            </a:pPr>
            <a:r>
              <a:rPr lang="en-US" b="1" dirty="0"/>
              <a:t>In today’s world, startups, in general, have access to need-based capital and technologies. Team of co-founders, early employees, and mentors are the real differentiators for a </a:t>
            </a:r>
            <a:r>
              <a:rPr lang="en-US" b="1" dirty="0" smtClean="0"/>
              <a:t>start-up 👆. </a:t>
            </a:r>
            <a:r>
              <a:rPr lang="en-US" b="1" i="1" dirty="0" smtClean="0"/>
              <a:t> </a:t>
            </a:r>
            <a:endParaRPr dirty="0"/>
          </a:p>
          <a:p>
            <a:pPr marL="0" lvl="0" indent="0" algn="just" rtl="0">
              <a:lnSpc>
                <a:spcPct val="90000"/>
              </a:lnSpc>
              <a:spcBef>
                <a:spcPts val="1000"/>
              </a:spcBef>
              <a:spcAft>
                <a:spcPts val="0"/>
              </a:spcAft>
              <a:buClr>
                <a:schemeClr val="dk1"/>
              </a:buClr>
              <a:buSzPts val="2800"/>
              <a:buNone/>
            </a:pPr>
            <a:endParaRPr b="1" i="1" dirty="0"/>
          </a:p>
          <a:p>
            <a:pPr marL="228600" lvl="0" indent="-50800" algn="l" rtl="0">
              <a:lnSpc>
                <a:spcPct val="90000"/>
              </a:lnSpc>
              <a:spcBef>
                <a:spcPts val="1000"/>
              </a:spcBef>
              <a:spcAft>
                <a:spcPts val="0"/>
              </a:spcAft>
              <a:buClr>
                <a:schemeClr val="dk1"/>
              </a:buClr>
              <a:buSzPts val="2800"/>
              <a:buNone/>
            </a:pPr>
            <a:endParaRPr b="1" dirty="0"/>
          </a:p>
        </p:txBody>
      </p:sp>
      <p:sp>
        <p:nvSpPr>
          <p:cNvPr id="4" name="Google Shape;132;p20"/>
          <p:cNvSpPr txBox="1">
            <a:spLocks/>
          </p:cNvSpPr>
          <p:nvPr/>
        </p:nvSpPr>
        <p:spPr>
          <a:xfrm>
            <a:off x="997428" y="4591050"/>
            <a:ext cx="10489721" cy="1695450"/>
          </a:xfrm>
          <a:prstGeom prst="rect">
            <a:avLst/>
          </a:prstGeom>
          <a:gradFill>
            <a:gsLst>
              <a:gs pos="0">
                <a:schemeClr val="bg1"/>
              </a:gs>
              <a:gs pos="74000">
                <a:schemeClr val="accent1">
                  <a:lumMod val="20000"/>
                  <a:lumOff val="80000"/>
                </a:schemeClr>
              </a:gs>
              <a:gs pos="83000">
                <a:schemeClr val="accent5">
                  <a:lumMod val="20000"/>
                  <a:lumOff val="80000"/>
                </a:schemeClr>
              </a:gs>
              <a:gs pos="100000">
                <a:schemeClr val="accent6">
                  <a:lumMod val="20000"/>
                  <a:lumOff val="80000"/>
                </a:schemeClr>
              </a:gs>
            </a:gsLst>
            <a:lin ang="5400000" scaled="1"/>
          </a:grad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b="1"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chemeClr val="dk1"/>
              </a:buClr>
              <a:buSzPts val="2800"/>
            </a:pPr>
            <a:r>
              <a:rPr lang="en-US" dirty="0" smtClean="0"/>
              <a:t>On the flip side, you end up spending all your time and energy resolving conflict with the cofounders and the progress will take a back seat 💺. </a:t>
            </a:r>
            <a:r>
              <a:rPr lang="en-US" i="1" dirty="0" smtClean="0"/>
              <a:t> </a:t>
            </a:r>
            <a:endParaRPr lang="en-US" dirty="0" smtClean="0"/>
          </a:p>
          <a:p>
            <a:pPr marL="0" indent="0" algn="just">
              <a:buClr>
                <a:schemeClr val="dk1"/>
              </a:buClr>
              <a:buSzPts val="2800"/>
              <a:buFont typeface="Arial" panose="020B0604020202020204" pitchFamily="34" charset="0"/>
              <a:buNone/>
            </a:pPr>
            <a:endParaRPr lang="en-US" i="1" dirty="0" smtClean="0"/>
          </a:p>
          <a:p>
            <a:pPr indent="-50800">
              <a:buClr>
                <a:schemeClr val="dk1"/>
              </a:buClr>
              <a:buSzPts val="2800"/>
              <a:buFont typeface="Arial" panose="020B0604020202020204" pitchFamily="34" charset="0"/>
              <a:buNone/>
            </a:pPr>
            <a:endParaRPr lang="en-US" dirty="0"/>
          </a:p>
        </p:txBody>
      </p:sp>
    </p:spTree>
    <p:extLst>
      <p:ext uri="{BB962C8B-B14F-4D97-AF65-F5344CB8AC3E}">
        <p14:creationId xmlns:p14="http://schemas.microsoft.com/office/powerpoint/2010/main" val="31645752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120F17-5E63-49ED-93C6-656D66A241A7}"/>
</file>

<file path=customXml/itemProps2.xml><?xml version="1.0" encoding="utf-8"?>
<ds:datastoreItem xmlns:ds="http://schemas.openxmlformats.org/officeDocument/2006/customXml" ds:itemID="{4F0A84D9-6F6D-49BD-9FA8-43DA58ECA046}"/>
</file>

<file path=customXml/itemProps3.xml><?xml version="1.0" encoding="utf-8"?>
<ds:datastoreItem xmlns:ds="http://schemas.openxmlformats.org/officeDocument/2006/customXml" ds:itemID="{32CFC3D8-CF4B-437D-A983-CE68A77DBB9B}"/>
</file>

<file path=docProps/app.xml><?xml version="1.0" encoding="utf-8"?>
<Properties xmlns="http://schemas.openxmlformats.org/officeDocument/2006/extended-properties" xmlns:vt="http://schemas.openxmlformats.org/officeDocument/2006/docPropsVTypes">
  <Template/>
  <TotalTime>23275</TotalTime>
  <Words>2681</Words>
  <Application>Microsoft Office PowerPoint</Application>
  <PresentationFormat>Widescreen</PresentationFormat>
  <Paragraphs>234</Paragraphs>
  <Slides>44</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-apple-system</vt:lpstr>
      <vt:lpstr>Arial</vt:lpstr>
      <vt:lpstr>Brush Script MT</vt:lpstr>
      <vt:lpstr>Calibri</vt:lpstr>
      <vt:lpstr>Georgia</vt:lpstr>
      <vt:lpstr>Tiempos</vt:lpstr>
      <vt:lpstr>Wingdings</vt:lpstr>
      <vt:lpstr>Office Theme</vt:lpstr>
      <vt:lpstr>Foundations of Entrepreneurship</vt:lpstr>
      <vt:lpstr>PowerPoint Presentation</vt:lpstr>
      <vt:lpstr>PowerPoint Presentation</vt:lpstr>
      <vt:lpstr>A Perfect Team Can Circumvent Any Odd</vt:lpstr>
      <vt:lpstr>Even the Most Adventurous one</vt:lpstr>
      <vt:lpstr>The Team</vt:lpstr>
      <vt:lpstr>The Entrepreneurial Journey Shared Commitment at its best:</vt:lpstr>
      <vt:lpstr>Importance of Balanced Team</vt:lpstr>
      <vt:lpstr>Building a Balanced Team</vt:lpstr>
      <vt:lpstr>Life as a CEO Can Be Very Lonely</vt:lpstr>
      <vt:lpstr>A Great Team is Key to Success of a New Venture</vt:lpstr>
      <vt:lpstr>As per Sam Altman (Y-Combinator President) https://www.ycombinator.com </vt:lpstr>
      <vt:lpstr>Know What You Need</vt:lpstr>
      <vt:lpstr>Know What you Need</vt:lpstr>
      <vt:lpstr>A Team Member may Bring the Following Values</vt:lpstr>
      <vt:lpstr>The Google Team</vt:lpstr>
      <vt:lpstr>Issues to Consider for Building a Team</vt:lpstr>
      <vt:lpstr>Issues to Consider for Building a Team</vt:lpstr>
      <vt:lpstr>Issues to Consider for Building a Team</vt:lpstr>
      <vt:lpstr>More about Balanced Team</vt:lpstr>
      <vt:lpstr>A Balanced Team to Have the Following Experts</vt:lpstr>
      <vt:lpstr>More about Balanced Team</vt:lpstr>
      <vt:lpstr>Experience of Bad Team Member</vt:lpstr>
      <vt:lpstr>Know the Founder’s Mentality</vt:lpstr>
      <vt:lpstr>Know the Founder’s Mentality</vt:lpstr>
      <vt:lpstr>PowerPoint Presentation</vt:lpstr>
      <vt:lpstr>PowerPoint Presentation</vt:lpstr>
      <vt:lpstr>Front-Line Obsession</vt:lpstr>
      <vt:lpstr>Owner’s Mindset</vt:lpstr>
      <vt:lpstr>Hiring Early Employees</vt:lpstr>
      <vt:lpstr>Early Hire: Hire only the best talent</vt:lpstr>
      <vt:lpstr>Mark Zuckerberg Would Hire Those Who </vt:lpstr>
      <vt:lpstr>Early Recruits</vt:lpstr>
      <vt:lpstr>Early Recruit</vt:lpstr>
      <vt:lpstr>Early Recruit</vt:lpstr>
      <vt:lpstr>Prepare yourselves</vt:lpstr>
      <vt:lpstr>Who Are the Right Persons</vt:lpstr>
      <vt:lpstr>Undesirable Traits</vt:lpstr>
      <vt:lpstr>How to Identify Talent?</vt:lpstr>
      <vt:lpstr>Some Dos and Don’ts</vt:lpstr>
      <vt:lpstr>Some Dos and Don’ts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 Manoj Mondal</cp:lastModifiedBy>
  <cp:revision>185</cp:revision>
  <dcterms:created xsi:type="dcterms:W3CDTF">2018-09-11T10:32:04Z</dcterms:created>
  <dcterms:modified xsi:type="dcterms:W3CDTF">2020-10-08T00:50:18Z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